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Lst>
  <p:notesMasterIdLst>
    <p:notesMasterId r:id="rId36"/>
  </p:notesMasterIdLst>
  <p:sldIdLst>
    <p:sldId id="256" r:id="rId2"/>
    <p:sldId id="258" r:id="rId3"/>
    <p:sldId id="262" r:id="rId4"/>
    <p:sldId id="261" r:id="rId5"/>
    <p:sldId id="260" r:id="rId6"/>
    <p:sldId id="265" r:id="rId7"/>
    <p:sldId id="343" r:id="rId8"/>
    <p:sldId id="345" r:id="rId9"/>
    <p:sldId id="368" r:id="rId10"/>
    <p:sldId id="351" r:id="rId11"/>
    <p:sldId id="350" r:id="rId12"/>
    <p:sldId id="348" r:id="rId13"/>
    <p:sldId id="349" r:id="rId14"/>
    <p:sldId id="266" r:id="rId15"/>
    <p:sldId id="352" r:id="rId16"/>
    <p:sldId id="353" r:id="rId17"/>
    <p:sldId id="354" r:id="rId18"/>
    <p:sldId id="355" r:id="rId19"/>
    <p:sldId id="358" r:id="rId20"/>
    <p:sldId id="359" r:id="rId21"/>
    <p:sldId id="360" r:id="rId22"/>
    <p:sldId id="361" r:id="rId23"/>
    <p:sldId id="362" r:id="rId24"/>
    <p:sldId id="372" r:id="rId25"/>
    <p:sldId id="370" r:id="rId26"/>
    <p:sldId id="371" r:id="rId27"/>
    <p:sldId id="367" r:id="rId28"/>
    <p:sldId id="356" r:id="rId29"/>
    <p:sldId id="363" r:id="rId30"/>
    <p:sldId id="357" r:id="rId31"/>
    <p:sldId id="364" r:id="rId32"/>
    <p:sldId id="365" r:id="rId33"/>
    <p:sldId id="276" r:id="rId34"/>
    <p:sldId id="366" r:id="rId35"/>
  </p:sldIdLst>
  <p:sldSz cx="9144000" cy="5143500" type="screen16x9"/>
  <p:notesSz cx="6858000" cy="9144000"/>
  <p:embeddedFontLst>
    <p:embeddedFont>
      <p:font typeface="Abril Fatface" panose="02000503000000020003" pitchFamily="2" charset="0"/>
      <p:regular r:id="rId37"/>
    </p:embeddedFont>
    <p:embeddedFont>
      <p:font typeface="Fira Sans" panose="020B05030500000200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7DCAD5-1269-4F2E-8C4E-80ACB546D056}">
  <a:tblStyle styleId="{297DCAD5-1269-4F2E-8C4E-80ACB546D05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3779264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7202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3b0c8d3c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3b0c8d3c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692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3f9adf85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b3f9adf85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0793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b8f08553c2_0_20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b8f08553c2_0_20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0001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3b0c8d3c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3b0c8d3c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0118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3b76b1884c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3b76b1884c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566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3b76b1884c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3b76b1884c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2749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3b76b1884c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3b76b1884c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781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b8f08553c2_0_20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b8f08553c2_0_20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70006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3b0c8d3c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3b0c8d3c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2498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3f9adf85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b3f9adf85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758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b3f9adf85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b3f9adf85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1718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3f9adf85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b3f9adf85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8507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3f9adf85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b3f9adf85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6907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3f9adf85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b3f9adf85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7094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3f9adf85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b3f9adf85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720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3f9adf85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b3f9adf85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9307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3f9adf85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b3f9adf85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776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3f9adf85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b3f9adf85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9366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3f9adf85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b3f9adf85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2589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3b0c8d3c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3b0c8d3c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11292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3b0c8d3c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3b0c8d3c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649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b8f08553c2_0_20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b8f08553c2_0_20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58551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3b0c8d3c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3b0c8d3c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38828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3b0c8d3c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3b0c8d3c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28854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b8f08553c2_0_20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b8f08553c2_0_20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7737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3b76b1884c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3b76b1884c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25619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3f9adf85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b3f9adf85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923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3b0c8d3c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3b0c8d3c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4850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3f9adf85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b3f9adf85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3595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b3f9adf858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b3f9adf858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4336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3b0c8d3c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3b0c8d3c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537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3f9adf85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b3f9adf85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056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3f9adf85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b3f9adf85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23679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956756" y="1139838"/>
            <a:ext cx="5230500" cy="24183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956750" y="3558149"/>
            <a:ext cx="5230500" cy="4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25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6_1">
    <p:bg>
      <p:bgPr>
        <a:blipFill>
          <a:blip r:embed="rId2">
            <a:alphaModFix/>
          </a:blip>
          <a:stretch>
            <a:fillRect/>
          </a:stretch>
        </a:blipFill>
        <a:effectLst/>
      </p:bgPr>
    </p:bg>
    <p:spTree>
      <p:nvGrpSpPr>
        <p:cNvPr id="1" name="Shape 2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6_1_1">
    <p:bg>
      <p:bgPr>
        <a:blipFill>
          <a:blip r:embed="rId2">
            <a:alphaModFix/>
          </a:blip>
          <a:stretch>
            <a:fillRect/>
          </a:stretch>
        </a:blipFill>
        <a:effectLst/>
      </p:bgPr>
    </p:bg>
    <p:spTree>
      <p:nvGrpSpPr>
        <p:cNvPr id="1" name="Shape 257"/>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6_1_1_1">
    <p:bg>
      <p:bgPr>
        <a:blipFill>
          <a:blip r:embed="rId2">
            <a:alphaModFix/>
          </a:blip>
          <a:stretch>
            <a:fillRect/>
          </a:stretch>
        </a:blipFill>
        <a:effectLst/>
      </p:bgPr>
    </p:bg>
    <p:spTree>
      <p:nvGrpSpPr>
        <p:cNvPr id="1" name="Shape 25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072900" y="1907700"/>
            <a:ext cx="4746900" cy="8418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5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1248000" y="1907700"/>
            <a:ext cx="1748700" cy="132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1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3072900" y="2733376"/>
            <a:ext cx="4746900" cy="4863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395800" y="1383000"/>
            <a:ext cx="4352400" cy="1062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1" name="Google Shape;31;p9"/>
          <p:cNvSpPr txBox="1">
            <a:spLocks noGrp="1"/>
          </p:cNvSpPr>
          <p:nvPr>
            <p:ph type="subTitle" idx="1"/>
          </p:nvPr>
        </p:nvSpPr>
        <p:spPr>
          <a:xfrm>
            <a:off x="2709475" y="2621800"/>
            <a:ext cx="3725100" cy="136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0" name="Google Shape;40;p13"/>
          <p:cNvSpPr txBox="1">
            <a:spLocks noGrp="1"/>
          </p:cNvSpPr>
          <p:nvPr>
            <p:ph type="title" idx="2" hasCustomPrompt="1"/>
          </p:nvPr>
        </p:nvSpPr>
        <p:spPr>
          <a:xfrm>
            <a:off x="765314" y="1668650"/>
            <a:ext cx="862500" cy="655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41" name="Google Shape;41;p13"/>
          <p:cNvSpPr txBox="1">
            <a:spLocks noGrp="1"/>
          </p:cNvSpPr>
          <p:nvPr>
            <p:ph type="title" idx="3"/>
          </p:nvPr>
        </p:nvSpPr>
        <p:spPr>
          <a:xfrm>
            <a:off x="1627612" y="1668650"/>
            <a:ext cx="2814900" cy="514200"/>
          </a:xfrm>
          <a:prstGeom prst="rect">
            <a:avLst/>
          </a:prstGeom>
        </p:spPr>
        <p:txBody>
          <a:bodyPr spcFirstLastPara="1" wrap="square" lIns="91425" tIns="91425" rIns="91425" bIns="91425" anchor="b" anchorCtr="0">
            <a:noAutofit/>
          </a:bodyPr>
          <a:lstStyle>
            <a:lvl1pPr lvl="0" algn="l">
              <a:spcBef>
                <a:spcPts val="0"/>
              </a:spcBef>
              <a:spcAft>
                <a:spcPts val="0"/>
              </a:spcAft>
              <a:buSzPts val="2400"/>
              <a:buNone/>
              <a:defRPr sz="2400"/>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2" name="Google Shape;42;p13"/>
          <p:cNvSpPr txBox="1">
            <a:spLocks noGrp="1"/>
          </p:cNvSpPr>
          <p:nvPr>
            <p:ph type="subTitle" idx="1"/>
          </p:nvPr>
        </p:nvSpPr>
        <p:spPr>
          <a:xfrm>
            <a:off x="1627612" y="2157875"/>
            <a:ext cx="2814900" cy="5727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43" name="Google Shape;43;p13"/>
          <p:cNvSpPr txBox="1">
            <a:spLocks noGrp="1"/>
          </p:cNvSpPr>
          <p:nvPr>
            <p:ph type="title" idx="4" hasCustomPrompt="1"/>
          </p:nvPr>
        </p:nvSpPr>
        <p:spPr>
          <a:xfrm>
            <a:off x="4701438" y="1668650"/>
            <a:ext cx="862500" cy="655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44" name="Google Shape;44;p13"/>
          <p:cNvSpPr txBox="1">
            <a:spLocks noGrp="1"/>
          </p:cNvSpPr>
          <p:nvPr>
            <p:ph type="title" idx="5"/>
          </p:nvPr>
        </p:nvSpPr>
        <p:spPr>
          <a:xfrm>
            <a:off x="5563879" y="1668650"/>
            <a:ext cx="28149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5" name="Google Shape;45;p13"/>
          <p:cNvSpPr txBox="1">
            <a:spLocks noGrp="1"/>
          </p:cNvSpPr>
          <p:nvPr>
            <p:ph type="subTitle" idx="6"/>
          </p:nvPr>
        </p:nvSpPr>
        <p:spPr>
          <a:xfrm>
            <a:off x="5563879" y="2157875"/>
            <a:ext cx="2814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6" name="Google Shape;46;p13"/>
          <p:cNvSpPr txBox="1">
            <a:spLocks noGrp="1"/>
          </p:cNvSpPr>
          <p:nvPr>
            <p:ph type="title" idx="7" hasCustomPrompt="1"/>
          </p:nvPr>
        </p:nvSpPr>
        <p:spPr>
          <a:xfrm>
            <a:off x="765162" y="3334250"/>
            <a:ext cx="862500" cy="655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47" name="Google Shape;47;p13"/>
          <p:cNvSpPr txBox="1">
            <a:spLocks noGrp="1"/>
          </p:cNvSpPr>
          <p:nvPr>
            <p:ph type="title" idx="8"/>
          </p:nvPr>
        </p:nvSpPr>
        <p:spPr>
          <a:xfrm>
            <a:off x="1627612" y="3334250"/>
            <a:ext cx="28149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8" name="Google Shape;48;p13"/>
          <p:cNvSpPr txBox="1">
            <a:spLocks noGrp="1"/>
          </p:cNvSpPr>
          <p:nvPr>
            <p:ph type="subTitle" idx="9"/>
          </p:nvPr>
        </p:nvSpPr>
        <p:spPr>
          <a:xfrm>
            <a:off x="1627612" y="3823475"/>
            <a:ext cx="2814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9" name="Google Shape;49;p13"/>
          <p:cNvSpPr txBox="1">
            <a:spLocks noGrp="1"/>
          </p:cNvSpPr>
          <p:nvPr>
            <p:ph type="title" idx="13" hasCustomPrompt="1"/>
          </p:nvPr>
        </p:nvSpPr>
        <p:spPr>
          <a:xfrm>
            <a:off x="4701588" y="3334250"/>
            <a:ext cx="862500" cy="655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50" name="Google Shape;50;p13"/>
          <p:cNvSpPr txBox="1">
            <a:spLocks noGrp="1"/>
          </p:cNvSpPr>
          <p:nvPr>
            <p:ph type="title" idx="14"/>
          </p:nvPr>
        </p:nvSpPr>
        <p:spPr>
          <a:xfrm>
            <a:off x="5563879" y="3334250"/>
            <a:ext cx="28149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1" name="Google Shape;51;p13"/>
          <p:cNvSpPr txBox="1">
            <a:spLocks noGrp="1"/>
          </p:cNvSpPr>
          <p:nvPr>
            <p:ph type="subTitle" idx="15"/>
          </p:nvPr>
        </p:nvSpPr>
        <p:spPr>
          <a:xfrm>
            <a:off x="5563879" y="3823475"/>
            <a:ext cx="2814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2075838" y="4076675"/>
            <a:ext cx="49923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1" name="Google Shape;71;p15"/>
          <p:cNvSpPr txBox="1">
            <a:spLocks noGrp="1"/>
          </p:cNvSpPr>
          <p:nvPr>
            <p:ph type="subTitle" idx="1"/>
          </p:nvPr>
        </p:nvSpPr>
        <p:spPr>
          <a:xfrm>
            <a:off x="2075850" y="2887963"/>
            <a:ext cx="4992300" cy="115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5">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6" name="Google Shape;116;p24"/>
          <p:cNvSpPr txBox="1">
            <a:spLocks noGrp="1"/>
          </p:cNvSpPr>
          <p:nvPr>
            <p:ph type="title" idx="2"/>
          </p:nvPr>
        </p:nvSpPr>
        <p:spPr>
          <a:xfrm>
            <a:off x="815201" y="2634100"/>
            <a:ext cx="22014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7" name="Google Shape;117;p24"/>
          <p:cNvSpPr txBox="1">
            <a:spLocks noGrp="1"/>
          </p:cNvSpPr>
          <p:nvPr>
            <p:ph type="subTitle" idx="1"/>
          </p:nvPr>
        </p:nvSpPr>
        <p:spPr>
          <a:xfrm>
            <a:off x="815200" y="3123325"/>
            <a:ext cx="2201400" cy="115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18" name="Google Shape;118;p24"/>
          <p:cNvSpPr txBox="1">
            <a:spLocks noGrp="1"/>
          </p:cNvSpPr>
          <p:nvPr>
            <p:ph type="title" idx="3"/>
          </p:nvPr>
        </p:nvSpPr>
        <p:spPr>
          <a:xfrm>
            <a:off x="3471301" y="2634100"/>
            <a:ext cx="22014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9" name="Google Shape;119;p24"/>
          <p:cNvSpPr txBox="1">
            <a:spLocks noGrp="1"/>
          </p:cNvSpPr>
          <p:nvPr>
            <p:ph type="subTitle" idx="4"/>
          </p:nvPr>
        </p:nvSpPr>
        <p:spPr>
          <a:xfrm>
            <a:off x="3471300" y="3123325"/>
            <a:ext cx="2201400" cy="115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20" name="Google Shape;120;p24"/>
          <p:cNvSpPr txBox="1">
            <a:spLocks noGrp="1"/>
          </p:cNvSpPr>
          <p:nvPr>
            <p:ph type="title" idx="5"/>
          </p:nvPr>
        </p:nvSpPr>
        <p:spPr>
          <a:xfrm>
            <a:off x="6127401" y="2634100"/>
            <a:ext cx="22014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1" name="Google Shape;121;p24"/>
          <p:cNvSpPr txBox="1">
            <a:spLocks noGrp="1"/>
          </p:cNvSpPr>
          <p:nvPr>
            <p:ph type="subTitle" idx="6"/>
          </p:nvPr>
        </p:nvSpPr>
        <p:spPr>
          <a:xfrm>
            <a:off x="6127400" y="3123325"/>
            <a:ext cx="2201400" cy="115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3">
  <p:cSld name="CUSTOM_5_1">
    <p:bg>
      <p:bgPr>
        <a:blipFill>
          <a:blip r:embed="rId2">
            <a:alphaModFix/>
          </a:blip>
          <a:stretch>
            <a:fillRect/>
          </a:stretch>
        </a:blipFill>
        <a:effectLst/>
      </p:bgPr>
    </p:bg>
    <p:spTree>
      <p:nvGrpSpPr>
        <p:cNvPr id="1" name="Shape 130"/>
        <p:cNvGrpSpPr/>
        <p:nvPr/>
      </p:nvGrpSpPr>
      <p:grpSpPr>
        <a:xfrm>
          <a:off x="0" y="0"/>
          <a:ext cx="0" cy="0"/>
          <a:chOff x="0" y="0"/>
          <a:chExt cx="0" cy="0"/>
        </a:xfrm>
      </p:grpSpPr>
      <p:sp>
        <p:nvSpPr>
          <p:cNvPr id="131" name="Google Shape;131;p2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2" name="Google Shape;132;p26"/>
          <p:cNvSpPr txBox="1">
            <a:spLocks noGrp="1"/>
          </p:cNvSpPr>
          <p:nvPr>
            <p:ph type="title" idx="2"/>
          </p:nvPr>
        </p:nvSpPr>
        <p:spPr>
          <a:xfrm>
            <a:off x="1935565" y="1381700"/>
            <a:ext cx="4044300" cy="491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133" name="Google Shape;133;p26"/>
          <p:cNvSpPr txBox="1">
            <a:spLocks noGrp="1"/>
          </p:cNvSpPr>
          <p:nvPr>
            <p:ph type="subTitle" idx="1"/>
          </p:nvPr>
        </p:nvSpPr>
        <p:spPr>
          <a:xfrm>
            <a:off x="1935562" y="1772829"/>
            <a:ext cx="4044300" cy="547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34" name="Google Shape;134;p26"/>
          <p:cNvSpPr txBox="1">
            <a:spLocks noGrp="1"/>
          </p:cNvSpPr>
          <p:nvPr>
            <p:ph type="title" idx="3"/>
          </p:nvPr>
        </p:nvSpPr>
        <p:spPr>
          <a:xfrm>
            <a:off x="3164090" y="2429973"/>
            <a:ext cx="4044300" cy="491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algn="r" rtl="0">
              <a:spcBef>
                <a:spcPts val="0"/>
              </a:spcBef>
              <a:spcAft>
                <a:spcPts val="0"/>
              </a:spcAft>
              <a:buSzPts val="3200"/>
              <a:buNone/>
              <a:defRPr/>
            </a:lvl2pPr>
            <a:lvl3pPr lvl="2" algn="r" rtl="0">
              <a:spcBef>
                <a:spcPts val="0"/>
              </a:spcBef>
              <a:spcAft>
                <a:spcPts val="0"/>
              </a:spcAft>
              <a:buSzPts val="3200"/>
              <a:buNone/>
              <a:defRPr/>
            </a:lvl3pPr>
            <a:lvl4pPr lvl="3" algn="r" rtl="0">
              <a:spcBef>
                <a:spcPts val="0"/>
              </a:spcBef>
              <a:spcAft>
                <a:spcPts val="0"/>
              </a:spcAft>
              <a:buSzPts val="3200"/>
              <a:buNone/>
              <a:defRPr/>
            </a:lvl4pPr>
            <a:lvl5pPr lvl="4" algn="r" rtl="0">
              <a:spcBef>
                <a:spcPts val="0"/>
              </a:spcBef>
              <a:spcAft>
                <a:spcPts val="0"/>
              </a:spcAft>
              <a:buSzPts val="3200"/>
              <a:buNone/>
              <a:defRPr/>
            </a:lvl5pPr>
            <a:lvl6pPr lvl="5" algn="r" rtl="0">
              <a:spcBef>
                <a:spcPts val="0"/>
              </a:spcBef>
              <a:spcAft>
                <a:spcPts val="0"/>
              </a:spcAft>
              <a:buSzPts val="3200"/>
              <a:buNone/>
              <a:defRPr/>
            </a:lvl6pPr>
            <a:lvl7pPr lvl="6" algn="r" rtl="0">
              <a:spcBef>
                <a:spcPts val="0"/>
              </a:spcBef>
              <a:spcAft>
                <a:spcPts val="0"/>
              </a:spcAft>
              <a:buSzPts val="3200"/>
              <a:buNone/>
              <a:defRPr/>
            </a:lvl7pPr>
            <a:lvl8pPr lvl="7" algn="r" rtl="0">
              <a:spcBef>
                <a:spcPts val="0"/>
              </a:spcBef>
              <a:spcAft>
                <a:spcPts val="0"/>
              </a:spcAft>
              <a:buSzPts val="3200"/>
              <a:buNone/>
              <a:defRPr/>
            </a:lvl8pPr>
            <a:lvl9pPr lvl="8" algn="r" rtl="0">
              <a:spcBef>
                <a:spcPts val="0"/>
              </a:spcBef>
              <a:spcAft>
                <a:spcPts val="0"/>
              </a:spcAft>
              <a:buSzPts val="3200"/>
              <a:buNone/>
              <a:defRPr/>
            </a:lvl9pPr>
          </a:lstStyle>
          <a:p>
            <a:endParaRPr/>
          </a:p>
        </p:txBody>
      </p:sp>
      <p:sp>
        <p:nvSpPr>
          <p:cNvPr id="135" name="Google Shape;135;p26"/>
          <p:cNvSpPr txBox="1">
            <a:spLocks noGrp="1"/>
          </p:cNvSpPr>
          <p:nvPr>
            <p:ph type="subTitle" idx="4"/>
          </p:nvPr>
        </p:nvSpPr>
        <p:spPr>
          <a:xfrm>
            <a:off x="3164087" y="2821102"/>
            <a:ext cx="4044300" cy="547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136" name="Google Shape;136;p26"/>
          <p:cNvSpPr txBox="1">
            <a:spLocks noGrp="1"/>
          </p:cNvSpPr>
          <p:nvPr>
            <p:ph type="title" idx="5"/>
          </p:nvPr>
        </p:nvSpPr>
        <p:spPr>
          <a:xfrm>
            <a:off x="1935565" y="3475128"/>
            <a:ext cx="4044300" cy="491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137" name="Google Shape;137;p26"/>
          <p:cNvSpPr txBox="1">
            <a:spLocks noGrp="1"/>
          </p:cNvSpPr>
          <p:nvPr>
            <p:ph type="subTitle" idx="6"/>
          </p:nvPr>
        </p:nvSpPr>
        <p:spPr>
          <a:xfrm>
            <a:off x="1935562" y="3866257"/>
            <a:ext cx="4044300" cy="547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7">
  <p:cSld name="CUSTOM_8_3">
    <p:bg>
      <p:bgPr>
        <a:blipFill>
          <a:blip r:embed="rId2">
            <a:alphaModFix/>
          </a:blip>
          <a:stretch>
            <a:fillRect/>
          </a:stretch>
        </a:blipFill>
        <a:effectLst/>
      </p:bgPr>
    </p:bg>
    <p:spTree>
      <p:nvGrpSpPr>
        <p:cNvPr id="1" name="Shape 234"/>
        <p:cNvGrpSpPr/>
        <p:nvPr/>
      </p:nvGrpSpPr>
      <p:grpSpPr>
        <a:xfrm>
          <a:off x="0" y="0"/>
          <a:ext cx="0" cy="0"/>
          <a:chOff x="0" y="0"/>
          <a:chExt cx="0" cy="0"/>
        </a:xfrm>
      </p:grpSpPr>
      <p:sp>
        <p:nvSpPr>
          <p:cNvPr id="235" name="Google Shape;235;p40"/>
          <p:cNvSpPr txBox="1">
            <a:spLocks noGrp="1"/>
          </p:cNvSpPr>
          <p:nvPr>
            <p:ph type="title"/>
          </p:nvPr>
        </p:nvSpPr>
        <p:spPr>
          <a:xfrm>
            <a:off x="713213" y="2040750"/>
            <a:ext cx="3904800" cy="1062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36" name="Google Shape;236;p40"/>
          <p:cNvSpPr txBox="1">
            <a:spLocks noGrp="1"/>
          </p:cNvSpPr>
          <p:nvPr>
            <p:ph type="subTitle" idx="1"/>
          </p:nvPr>
        </p:nvSpPr>
        <p:spPr>
          <a:xfrm>
            <a:off x="5128688" y="1738350"/>
            <a:ext cx="3302100" cy="1666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1pPr>
            <a:lvl2pPr lvl="1"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2pPr>
            <a:lvl3pPr lvl="2"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3pPr>
            <a:lvl4pPr lvl="3"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4pPr>
            <a:lvl5pPr lvl="4"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5pPr>
            <a:lvl6pPr lvl="5"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6pPr>
            <a:lvl7pPr lvl="6"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7pPr>
            <a:lvl8pPr lvl="7"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8pPr>
            <a:lvl9pPr lvl="8"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713225" y="1246950"/>
            <a:ext cx="7717500" cy="335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1pPr>
            <a:lvl2pPr marL="914400" lvl="1"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2pPr>
            <a:lvl3pPr marL="1371600" lvl="2"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3pPr>
            <a:lvl4pPr marL="1828800" lvl="3"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4pPr>
            <a:lvl5pPr marL="2286000" lvl="4"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5pPr>
            <a:lvl6pPr marL="2743200" lvl="5"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6pPr>
            <a:lvl7pPr marL="3200400" lvl="6"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7pPr>
            <a:lvl8pPr marL="3657600" lvl="7"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8pPr>
            <a:lvl9pPr marL="4114800" lvl="8"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61" r:id="rId6"/>
    <p:sldLayoutId id="2147483670" r:id="rId7"/>
    <p:sldLayoutId id="2147483672" r:id="rId8"/>
    <p:sldLayoutId id="2147483686" r:id="rId9"/>
    <p:sldLayoutId id="2147483694" r:id="rId10"/>
    <p:sldLayoutId id="2147483695" r:id="rId11"/>
    <p:sldLayoutId id="2147483696" r:id="rId12"/>
    <p:sldLayoutId id="214748369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hyperlink" Target="https://gist.github.com/cloudwalk-tests/76993838e65d7e0f988f40f1b1909c97#file-transactional-sample-csv" TargetMode="External"/><Relationship Id="rId7"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slide" Target="slide1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github.com/Deividev365/payment_fraud_analysis/" TargetMode="External"/><Relationship Id="rId7"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hyperlink" Target="https://github.com/Deividev365/payment_fraud_analysis/blob/main/queries.sql" TargetMode="External"/><Relationship Id="rId5" Type="http://schemas.openxmlformats.org/officeDocument/2006/relationships/hyperlink" Target="https://github.com/Deividev365/payment_fraud_analysis/blob/main/fraud_analysis.ipynb" TargetMode="Externa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jp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7"/>
          <p:cNvSpPr txBox="1">
            <a:spLocks noGrp="1"/>
          </p:cNvSpPr>
          <p:nvPr>
            <p:ph type="ctrTitle"/>
          </p:nvPr>
        </p:nvSpPr>
        <p:spPr>
          <a:xfrm>
            <a:off x="1956750" y="1973030"/>
            <a:ext cx="5230500" cy="84576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latin typeface="+mj-lt"/>
                <a:ea typeface="Bodoni"/>
                <a:cs typeface="Bodoni"/>
              </a:rPr>
              <a:t>Risk Analyst.</a:t>
            </a:r>
            <a:endParaRPr b="1" dirty="0">
              <a:latin typeface="+mj-lt"/>
              <a:ea typeface="Bodoni"/>
              <a:cs typeface="Bodoni"/>
              <a:sym typeface="Bodoni"/>
            </a:endParaRPr>
          </a:p>
        </p:txBody>
      </p:sp>
      <p:sp>
        <p:nvSpPr>
          <p:cNvPr id="274" name="Google Shape;274;p57"/>
          <p:cNvSpPr txBox="1">
            <a:spLocks noGrp="1"/>
          </p:cNvSpPr>
          <p:nvPr>
            <p:ph type="subTitle" idx="1"/>
          </p:nvPr>
        </p:nvSpPr>
        <p:spPr>
          <a:xfrm>
            <a:off x="1956750" y="2947849"/>
            <a:ext cx="5230500" cy="4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j-lt"/>
              </a:rPr>
              <a:t>Case Presentation.</a:t>
            </a:r>
            <a:endParaRPr dirty="0">
              <a:latin typeface="+mj-lt"/>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5160" y="3056924"/>
            <a:ext cx="4500081" cy="25338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62"/>
          <p:cNvSpPr txBox="1">
            <a:spLocks noGrp="1"/>
          </p:cNvSpPr>
          <p:nvPr>
            <p:ph type="title"/>
          </p:nvPr>
        </p:nvSpPr>
        <p:spPr>
          <a:xfrm>
            <a:off x="616449" y="2040750"/>
            <a:ext cx="4083008" cy="106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Chargebacks</a:t>
            </a:r>
            <a:endParaRPr dirty="0"/>
          </a:p>
        </p:txBody>
      </p:sp>
      <p:sp>
        <p:nvSpPr>
          <p:cNvPr id="334" name="Google Shape;334;p62"/>
          <p:cNvSpPr txBox="1">
            <a:spLocks noGrp="1"/>
          </p:cNvSpPr>
          <p:nvPr>
            <p:ph type="subTitle" idx="1"/>
          </p:nvPr>
        </p:nvSpPr>
        <p:spPr>
          <a:xfrm>
            <a:off x="5025946" y="2040750"/>
            <a:ext cx="3302100" cy="16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are chargebacks, how they differ from cancellation and what is their connection with fraud in the acquiring world.</a:t>
            </a:r>
            <a:endParaRPr dirty="0"/>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7323" y="4231325"/>
            <a:ext cx="1982912" cy="1116505"/>
          </a:xfrm>
          <a:prstGeom prst="rect">
            <a:avLst/>
          </a:prstGeom>
        </p:spPr>
      </p:pic>
      <p:pic>
        <p:nvPicPr>
          <p:cNvPr id="5" name="Image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4737" y="0"/>
            <a:ext cx="1726868" cy="1726868"/>
          </a:xfrm>
          <a:prstGeom prst="rect">
            <a:avLst/>
          </a:prstGeom>
        </p:spPr>
      </p:pic>
    </p:spTree>
    <p:extLst>
      <p:ext uri="{BB962C8B-B14F-4D97-AF65-F5344CB8AC3E}">
        <p14:creationId xmlns:p14="http://schemas.microsoft.com/office/powerpoint/2010/main" val="369442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 name="Google Shape;327;p61"/>
          <p:cNvSpPr txBox="1">
            <a:spLocks noGrp="1"/>
          </p:cNvSpPr>
          <p:nvPr>
            <p:ph type="title"/>
          </p:nvPr>
        </p:nvSpPr>
        <p:spPr>
          <a:xfrm>
            <a:off x="669098" y="332021"/>
            <a:ext cx="7500675" cy="63228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BR" sz="3200" dirty="0"/>
              <a:t>Chargeback?</a:t>
            </a:r>
            <a:endParaRPr sz="3200" dirty="0"/>
          </a:p>
        </p:txBody>
      </p:sp>
      <p:pic>
        <p:nvPicPr>
          <p:cNvPr id="32" name="Imagem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7323" y="4231325"/>
            <a:ext cx="1982912" cy="1116505"/>
          </a:xfrm>
          <a:prstGeom prst="rect">
            <a:avLst/>
          </a:prstGeom>
        </p:spPr>
      </p:pic>
      <p:pic>
        <p:nvPicPr>
          <p:cNvPr id="9" name="Imagem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3590" y="431829"/>
            <a:ext cx="2136101" cy="1671323"/>
          </a:xfrm>
          <a:prstGeom prst="rect">
            <a:avLst/>
          </a:prstGeom>
        </p:spPr>
      </p:pic>
      <p:sp>
        <p:nvSpPr>
          <p:cNvPr id="13" name="Google Shape;436;p67"/>
          <p:cNvSpPr txBox="1">
            <a:spLocks/>
          </p:cNvSpPr>
          <p:nvPr/>
        </p:nvSpPr>
        <p:spPr>
          <a:xfrm>
            <a:off x="1025870" y="928046"/>
            <a:ext cx="4044300" cy="491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b="1" dirty="0">
                <a:solidFill>
                  <a:schemeClr val="bg1"/>
                </a:solidFill>
              </a:rPr>
              <a:t>What ’s that?</a:t>
            </a:r>
          </a:p>
        </p:txBody>
      </p:sp>
      <p:sp>
        <p:nvSpPr>
          <p:cNvPr id="14" name="Google Shape;437;p67"/>
          <p:cNvSpPr txBox="1">
            <a:spLocks noGrp="1"/>
          </p:cNvSpPr>
          <p:nvPr>
            <p:ph type="subTitle" idx="1"/>
          </p:nvPr>
        </p:nvSpPr>
        <p:spPr>
          <a:xfrm>
            <a:off x="1025867" y="1319175"/>
            <a:ext cx="40443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Chargeback is the reversal of the value to the customer, whether due to a company or operator error, or because it is an improper purchase and not recognized by the buyer</a:t>
            </a:r>
            <a:endParaRPr sz="1200" dirty="0"/>
          </a:p>
        </p:txBody>
      </p:sp>
      <p:sp>
        <p:nvSpPr>
          <p:cNvPr id="16" name="Google Shape;439;p67"/>
          <p:cNvSpPr txBox="1">
            <a:spLocks/>
          </p:cNvSpPr>
          <p:nvPr/>
        </p:nvSpPr>
        <p:spPr>
          <a:xfrm>
            <a:off x="2126752" y="2835984"/>
            <a:ext cx="5918856" cy="88250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200" dirty="0">
                <a:solidFill>
                  <a:schemeClr val="bg1"/>
                </a:solidFill>
                <a:latin typeface="Fira Sans" panose="020B0604020202020204" charset="0"/>
              </a:rPr>
              <a:t>The main difference is that while chargeback is carried out by the customer, the cancellation comes from the merchant who made the sale</a:t>
            </a:r>
          </a:p>
        </p:txBody>
      </p:sp>
      <p:sp>
        <p:nvSpPr>
          <p:cNvPr id="17" name="Google Shape;440;p67"/>
          <p:cNvSpPr txBox="1">
            <a:spLocks/>
          </p:cNvSpPr>
          <p:nvPr/>
        </p:nvSpPr>
        <p:spPr>
          <a:xfrm>
            <a:off x="1025870" y="3681080"/>
            <a:ext cx="4044300" cy="491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bg1"/>
                </a:solidFill>
              </a:rPr>
              <a:t>Chargeback</a:t>
            </a:r>
            <a:r>
              <a:rPr lang="pt-BR" b="1" dirty="0">
                <a:solidFill>
                  <a:schemeClr val="bg1"/>
                </a:solidFill>
              </a:rPr>
              <a:t> </a:t>
            </a:r>
            <a:r>
              <a:rPr lang="en" b="1" dirty="0">
                <a:solidFill>
                  <a:schemeClr val="bg1"/>
                </a:solidFill>
              </a:rPr>
              <a:t>Frauds</a:t>
            </a:r>
          </a:p>
        </p:txBody>
      </p:sp>
      <p:sp>
        <p:nvSpPr>
          <p:cNvPr id="18" name="Google Shape;441;p67"/>
          <p:cNvSpPr txBox="1">
            <a:spLocks/>
          </p:cNvSpPr>
          <p:nvPr/>
        </p:nvSpPr>
        <p:spPr>
          <a:xfrm>
            <a:off x="1025867" y="4072209"/>
            <a:ext cx="4044300" cy="547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solidFill>
                <a:latin typeface="Fira Sans" panose="020B0604020202020204" charset="0"/>
              </a:rPr>
              <a:t>Scammers can take advantages of this loophole. Without proof, the financial institution have to return the fund, causing highly financial lost.</a:t>
            </a:r>
          </a:p>
        </p:txBody>
      </p:sp>
      <p:sp>
        <p:nvSpPr>
          <p:cNvPr id="19" name="Google Shape;442;p67"/>
          <p:cNvSpPr/>
          <p:nvPr/>
        </p:nvSpPr>
        <p:spPr>
          <a:xfrm>
            <a:off x="282443" y="1107013"/>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43;p67"/>
          <p:cNvSpPr/>
          <p:nvPr/>
        </p:nvSpPr>
        <p:spPr>
          <a:xfrm>
            <a:off x="282443" y="3861038"/>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44;p67"/>
          <p:cNvSpPr/>
          <p:nvPr/>
        </p:nvSpPr>
        <p:spPr>
          <a:xfrm>
            <a:off x="8169773" y="291452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36;p67"/>
          <p:cNvSpPr txBox="1">
            <a:spLocks/>
          </p:cNvSpPr>
          <p:nvPr/>
        </p:nvSpPr>
        <p:spPr>
          <a:xfrm>
            <a:off x="5365173" y="2420089"/>
            <a:ext cx="4044300" cy="491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b="1" dirty="0">
                <a:solidFill>
                  <a:schemeClr val="bg1"/>
                </a:solidFill>
              </a:rPr>
              <a:t>Cancellation or Chargeback?</a:t>
            </a:r>
          </a:p>
        </p:txBody>
      </p:sp>
      <p:sp>
        <p:nvSpPr>
          <p:cNvPr id="42" name="Google Shape;7009;p137"/>
          <p:cNvSpPr/>
          <p:nvPr/>
        </p:nvSpPr>
        <p:spPr>
          <a:xfrm>
            <a:off x="431486" y="1245437"/>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7226;p137"/>
          <p:cNvGrpSpPr/>
          <p:nvPr/>
        </p:nvGrpSpPr>
        <p:grpSpPr>
          <a:xfrm>
            <a:off x="8326944" y="3074474"/>
            <a:ext cx="352857" cy="347301"/>
            <a:chOff x="2404875" y="3592725"/>
            <a:chExt cx="298525" cy="293825"/>
          </a:xfrm>
        </p:grpSpPr>
        <p:sp>
          <p:nvSpPr>
            <p:cNvPr id="44" name="Google Shape;7227;p137"/>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228;p137"/>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229;p137"/>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7461;p137"/>
          <p:cNvGrpSpPr/>
          <p:nvPr/>
        </p:nvGrpSpPr>
        <p:grpSpPr>
          <a:xfrm>
            <a:off x="441003" y="4039535"/>
            <a:ext cx="350079" cy="285837"/>
            <a:chOff x="3860400" y="3254050"/>
            <a:chExt cx="296175" cy="241825"/>
          </a:xfrm>
        </p:grpSpPr>
        <p:sp>
          <p:nvSpPr>
            <p:cNvPr id="48" name="Google Shape;7462;p137"/>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463;p137"/>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464;p137"/>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465;p137"/>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466;p137"/>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467;p137"/>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468;p137"/>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653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3"/>
          <p:cNvSpPr txBox="1">
            <a:spLocks noGrp="1"/>
          </p:cNvSpPr>
          <p:nvPr>
            <p:ph type="title"/>
          </p:nvPr>
        </p:nvSpPr>
        <p:spPr>
          <a:xfrm>
            <a:off x="3072900" y="780836"/>
            <a:ext cx="4823100" cy="196866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Solving the Problem</a:t>
            </a:r>
            <a:endParaRPr dirty="0"/>
          </a:p>
        </p:txBody>
      </p:sp>
      <p:sp>
        <p:nvSpPr>
          <p:cNvPr id="340" name="Google Shape;340;p63"/>
          <p:cNvSpPr txBox="1">
            <a:spLocks noGrp="1"/>
          </p:cNvSpPr>
          <p:nvPr>
            <p:ph type="title" idx="2"/>
          </p:nvPr>
        </p:nvSpPr>
        <p:spPr>
          <a:xfrm>
            <a:off x="1068512" y="1907700"/>
            <a:ext cx="1928188" cy="132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13" name="Imagem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7323" y="4231325"/>
            <a:ext cx="1982912" cy="1116505"/>
          </a:xfrm>
          <a:prstGeom prst="rect">
            <a:avLst/>
          </a:prstGeom>
        </p:spPr>
      </p:pic>
      <p:pic>
        <p:nvPicPr>
          <p:cNvPr id="17" name="Imagem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983" y="3993104"/>
            <a:ext cx="624369" cy="624369"/>
          </a:xfrm>
          <a:prstGeom prst="rect">
            <a:avLst/>
          </a:prstGeom>
        </p:spPr>
      </p:pic>
    </p:spTree>
    <p:extLst>
      <p:ext uri="{BB962C8B-B14F-4D97-AF65-F5344CB8AC3E}">
        <p14:creationId xmlns:p14="http://schemas.microsoft.com/office/powerpoint/2010/main" val="2695354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62"/>
          <p:cNvSpPr txBox="1">
            <a:spLocks noGrp="1"/>
          </p:cNvSpPr>
          <p:nvPr>
            <p:ph type="title"/>
          </p:nvPr>
        </p:nvSpPr>
        <p:spPr>
          <a:xfrm>
            <a:off x="733762" y="2235959"/>
            <a:ext cx="3904800" cy="106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Real World Problem.</a:t>
            </a:r>
            <a:endParaRPr dirty="0"/>
          </a:p>
        </p:txBody>
      </p:sp>
      <p:sp>
        <p:nvSpPr>
          <p:cNvPr id="334" name="Google Shape;334;p62"/>
          <p:cNvSpPr txBox="1">
            <a:spLocks noGrp="1"/>
          </p:cNvSpPr>
          <p:nvPr>
            <p:ph type="subTitle" idx="1"/>
          </p:nvPr>
        </p:nvSpPr>
        <p:spPr>
          <a:xfrm>
            <a:off x="5025946" y="2040750"/>
            <a:ext cx="3302100" cy="16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Leading with a real world problem, where a client contacts the company through e-mail asking for a chargeback status.</a:t>
            </a:r>
            <a:endParaRPr dirty="0"/>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7323" y="4231325"/>
            <a:ext cx="1982912" cy="1116505"/>
          </a:xfrm>
          <a:prstGeom prst="rect">
            <a:avLst/>
          </a:prstGeom>
        </p:spPr>
      </p:pic>
      <p:pic>
        <p:nvPicPr>
          <p:cNvPr id="5" name="Image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4737" y="0"/>
            <a:ext cx="1726868" cy="1726868"/>
          </a:xfrm>
          <a:prstGeom prst="rect">
            <a:avLst/>
          </a:prstGeom>
        </p:spPr>
      </p:pic>
    </p:spTree>
    <p:extLst>
      <p:ext uri="{BB962C8B-B14F-4D97-AF65-F5344CB8AC3E}">
        <p14:creationId xmlns:p14="http://schemas.microsoft.com/office/powerpoint/2010/main" val="356509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7"/>
          <p:cNvSpPr txBox="1">
            <a:spLocks noGrp="1"/>
          </p:cNvSpPr>
          <p:nvPr>
            <p:ph type="title"/>
          </p:nvPr>
        </p:nvSpPr>
        <p:spPr>
          <a:xfrm>
            <a:off x="620758" y="282646"/>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a:t>
            </a:r>
            <a:endParaRPr dirty="0"/>
          </a:p>
        </p:txBody>
      </p:sp>
      <p:sp>
        <p:nvSpPr>
          <p:cNvPr id="437" name="Google Shape;437;p67"/>
          <p:cNvSpPr txBox="1">
            <a:spLocks noGrp="1"/>
          </p:cNvSpPr>
          <p:nvPr>
            <p:ph type="subTitle" idx="1"/>
          </p:nvPr>
        </p:nvSpPr>
        <p:spPr>
          <a:xfrm>
            <a:off x="0" y="1656729"/>
            <a:ext cx="8743307" cy="2720061"/>
          </a:xfrm>
          <a:prstGeom prst="rect">
            <a:avLst/>
          </a:prstGeom>
        </p:spPr>
        <p:txBody>
          <a:bodyPr spcFirstLastPara="1" wrap="square" lIns="91425" tIns="91425" rIns="91425" bIns="91425" anchor="t" anchorCtr="0">
            <a:noAutofit/>
          </a:bodyPr>
          <a:lstStyle/>
          <a:p>
            <a:pPr algn="ctr"/>
            <a:r>
              <a:rPr lang="en-US" i="1" dirty="0">
                <a:latin typeface="Fira Sans" panose="020B0604020202020204" charset="0"/>
              </a:rPr>
              <a:t>A client sends you an email asking for a chargeback status. You check the system, and see that we have received his defense documents and sent them to the issuer, but the issuer has denied it. They claim that the cardholder continued to affirm that she did not receive the product, and our documents were not sufficient to prove otherwise.</a:t>
            </a:r>
            <a:endParaRPr lang="pt-BR" i="1" dirty="0">
              <a:latin typeface="Fira Sans" panose="020B0604020202020204" charset="0"/>
            </a:endParaRPr>
          </a:p>
          <a:p>
            <a:pPr algn="ctr"/>
            <a:r>
              <a:rPr lang="en-US" i="1" dirty="0">
                <a:latin typeface="Fira Sans" panose="020B0604020202020204" charset="0"/>
              </a:rPr>
              <a:t>You respond to our client informing that the issuer denied the defense, and the next day he emails you back, extremely angry and disappointed, claiming the product was delivered and that this chargeback is not right.</a:t>
            </a:r>
            <a:endParaRPr lang="pt-BR" i="1" dirty="0">
              <a:latin typeface="Fira Sans" panose="020B0604020202020204" charset="0"/>
            </a:endParaRPr>
          </a:p>
          <a:p>
            <a:pPr algn="ctr"/>
            <a:r>
              <a:rPr lang="en-US" i="1" dirty="0">
                <a:latin typeface="Fira Sans" panose="020B0604020202020204" charset="0"/>
              </a:rPr>
              <a:t>Considering that the chargeback reason is “Product/Service not provided”, what would you do in this situation?</a:t>
            </a:r>
            <a:endParaRPr lang="pt-BR" i="1" dirty="0">
              <a:latin typeface="Fira Sans" panose="020B0604020202020204" charset="0"/>
            </a:endParaRPr>
          </a:p>
        </p:txBody>
      </p:sp>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1053" y="815775"/>
            <a:ext cx="700770" cy="700770"/>
          </a:xfrm>
          <a:prstGeom prst="rect">
            <a:avLst/>
          </a:prstGeom>
        </p:spPr>
      </p:pic>
      <p:pic>
        <p:nvPicPr>
          <p:cNvPr id="34" name="Imagem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7323" y="4231325"/>
            <a:ext cx="1982912" cy="11165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7"/>
          <p:cNvSpPr txBox="1">
            <a:spLocks noGrp="1"/>
          </p:cNvSpPr>
          <p:nvPr>
            <p:ph type="title"/>
          </p:nvPr>
        </p:nvSpPr>
        <p:spPr>
          <a:xfrm>
            <a:off x="620758" y="282646"/>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Case Analysis</a:t>
            </a:r>
            <a:endParaRPr dirty="0"/>
          </a:p>
        </p:txBody>
      </p:sp>
      <p:sp>
        <p:nvSpPr>
          <p:cNvPr id="437" name="Google Shape;437;p67"/>
          <p:cNvSpPr txBox="1">
            <a:spLocks noGrp="1"/>
          </p:cNvSpPr>
          <p:nvPr>
            <p:ph type="subTitle" idx="1"/>
          </p:nvPr>
        </p:nvSpPr>
        <p:spPr>
          <a:xfrm>
            <a:off x="34509" y="2197515"/>
            <a:ext cx="4444999" cy="954070"/>
          </a:xfrm>
          <a:prstGeom prst="rect">
            <a:avLst/>
          </a:prstGeom>
        </p:spPr>
        <p:txBody>
          <a:bodyPr spcFirstLastPara="1" wrap="square" lIns="91425" tIns="91425" rIns="91425" bIns="91425" anchor="t" anchorCtr="0">
            <a:noAutofit/>
          </a:bodyPr>
          <a:lstStyle/>
          <a:p>
            <a:pPr marL="412750" indent="-285750">
              <a:buFont typeface="Arial" panose="020B0604020202020204" pitchFamily="34" charset="0"/>
              <a:buChar char="•"/>
            </a:pPr>
            <a:r>
              <a:rPr lang="pt-BR" i="1" dirty="0" err="1">
                <a:latin typeface="Fira Sans" panose="020B0604020202020204" charset="0"/>
              </a:rPr>
              <a:t>Client</a:t>
            </a:r>
            <a:r>
              <a:rPr lang="pt-BR" i="1" dirty="0">
                <a:latin typeface="Fira Sans" panose="020B0604020202020204" charset="0"/>
              </a:rPr>
              <a:t> (Service </a:t>
            </a:r>
            <a:r>
              <a:rPr lang="pt-BR" i="1" dirty="0" err="1">
                <a:latin typeface="Fira Sans" panose="020B0604020202020204" charset="0"/>
              </a:rPr>
              <a:t>Provider</a:t>
            </a:r>
            <a:r>
              <a:rPr lang="pt-BR" i="1" dirty="0">
                <a:latin typeface="Fira Sans" panose="020B0604020202020204" charset="0"/>
              </a:rPr>
              <a:t>)</a:t>
            </a:r>
          </a:p>
          <a:p>
            <a:pPr marL="412750" indent="-285750">
              <a:buFont typeface="Arial" panose="020B0604020202020204" pitchFamily="34" charset="0"/>
              <a:buChar char="•"/>
            </a:pPr>
            <a:r>
              <a:rPr lang="pt-BR" i="1" dirty="0" err="1">
                <a:latin typeface="Fira Sans" panose="020B0604020202020204" charset="0"/>
              </a:rPr>
              <a:t>Acquirer</a:t>
            </a:r>
            <a:r>
              <a:rPr lang="pt-BR" i="1" dirty="0">
                <a:latin typeface="Fira Sans" panose="020B0604020202020204" charset="0"/>
              </a:rPr>
              <a:t> (</a:t>
            </a:r>
            <a:r>
              <a:rPr lang="pt-BR" i="1" dirty="0" err="1">
                <a:latin typeface="Fira Sans" panose="020B0604020202020204" charset="0"/>
              </a:rPr>
              <a:t>CloudWalk</a:t>
            </a:r>
            <a:r>
              <a:rPr lang="pt-BR" i="1" dirty="0">
                <a:latin typeface="Fira Sans" panose="020B0604020202020204" charset="0"/>
              </a:rPr>
              <a:t>)</a:t>
            </a:r>
          </a:p>
          <a:p>
            <a:pPr marL="412750" indent="-285750">
              <a:buFont typeface="Arial" panose="020B0604020202020204" pitchFamily="34" charset="0"/>
              <a:buChar char="•"/>
            </a:pPr>
            <a:r>
              <a:rPr lang="pt-BR" i="1" dirty="0" err="1">
                <a:latin typeface="Fira Sans" panose="020B0604020202020204" charset="0"/>
              </a:rPr>
              <a:t>Issuer</a:t>
            </a:r>
            <a:r>
              <a:rPr lang="pt-BR" i="1" dirty="0">
                <a:latin typeface="Fira Sans" panose="020B0604020202020204" charset="0"/>
              </a:rPr>
              <a:t> (Financial </a:t>
            </a:r>
            <a:r>
              <a:rPr lang="pt-BR" i="1" dirty="0" err="1">
                <a:latin typeface="Fira Sans" panose="020B0604020202020204" charset="0"/>
              </a:rPr>
              <a:t>Institution</a:t>
            </a:r>
            <a:r>
              <a:rPr lang="pt-BR" i="1" dirty="0">
                <a:latin typeface="Fira Sans" panose="020B0604020202020204" charset="0"/>
              </a:rPr>
              <a:t>)</a:t>
            </a:r>
          </a:p>
          <a:p>
            <a:pPr marL="412750" indent="-285750">
              <a:buFont typeface="Arial" panose="020B0604020202020204" pitchFamily="34" charset="0"/>
              <a:buChar char="•"/>
            </a:pPr>
            <a:r>
              <a:rPr lang="pt-BR" i="1" dirty="0" err="1">
                <a:latin typeface="Fira Sans" panose="020B0604020202020204" charset="0"/>
              </a:rPr>
              <a:t>Client</a:t>
            </a:r>
            <a:r>
              <a:rPr lang="pt-BR" i="1" dirty="0">
                <a:latin typeface="Fira Sans" panose="020B0604020202020204" charset="0"/>
              </a:rPr>
              <a:t> (</a:t>
            </a:r>
            <a:r>
              <a:rPr lang="pt-BR" i="1" dirty="0" err="1">
                <a:latin typeface="Fira Sans" panose="020B0604020202020204" charset="0"/>
              </a:rPr>
              <a:t>Cardholder</a:t>
            </a:r>
            <a:r>
              <a:rPr lang="pt-BR" i="1" dirty="0">
                <a:latin typeface="Fira Sans" panose="020B0604020202020204" charset="0"/>
              </a:rPr>
              <a:t>/</a:t>
            </a:r>
            <a:r>
              <a:rPr lang="pt-BR" i="1" dirty="0" err="1">
                <a:latin typeface="Fira Sans" panose="020B0604020202020204" charset="0"/>
              </a:rPr>
              <a:t>who</a:t>
            </a:r>
            <a:r>
              <a:rPr lang="pt-BR" i="1" dirty="0">
                <a:latin typeface="Fira Sans" panose="020B0604020202020204" charset="0"/>
              </a:rPr>
              <a:t> </a:t>
            </a:r>
            <a:r>
              <a:rPr lang="pt-BR" i="1" dirty="0" err="1">
                <a:latin typeface="Fira Sans" panose="020B0604020202020204" charset="0"/>
              </a:rPr>
              <a:t>requested</a:t>
            </a:r>
            <a:r>
              <a:rPr lang="pt-BR" i="1" dirty="0">
                <a:latin typeface="Fira Sans" panose="020B0604020202020204" charset="0"/>
              </a:rPr>
              <a:t> </a:t>
            </a:r>
            <a:r>
              <a:rPr lang="pt-BR" i="1" dirty="0" err="1">
                <a:latin typeface="Fira Sans" panose="020B0604020202020204" charset="0"/>
              </a:rPr>
              <a:t>the</a:t>
            </a:r>
            <a:r>
              <a:rPr lang="pt-BR" i="1" dirty="0">
                <a:latin typeface="Fira Sans" panose="020B0604020202020204" charset="0"/>
              </a:rPr>
              <a:t> </a:t>
            </a:r>
            <a:r>
              <a:rPr lang="pt-BR" i="1" dirty="0" err="1">
                <a:latin typeface="Fira Sans" panose="020B0604020202020204" charset="0"/>
              </a:rPr>
              <a:t>product</a:t>
            </a:r>
            <a:r>
              <a:rPr lang="pt-BR" i="1" dirty="0">
                <a:latin typeface="Fira Sans" panose="020B0604020202020204" charset="0"/>
              </a:rPr>
              <a:t> / </a:t>
            </a:r>
            <a:r>
              <a:rPr lang="pt-BR" i="1" dirty="0" err="1">
                <a:latin typeface="Fira Sans" panose="020B0604020202020204" charset="0"/>
              </a:rPr>
              <a:t>service</a:t>
            </a:r>
            <a:r>
              <a:rPr lang="pt-BR" i="1" dirty="0">
                <a:latin typeface="Fira Sans" panose="020B0604020202020204" charset="0"/>
              </a:rPr>
              <a:t>)</a:t>
            </a:r>
          </a:p>
          <a:p>
            <a:pPr algn="ctr">
              <a:buFont typeface="Arial" panose="020B0604020202020204" pitchFamily="34" charset="0"/>
              <a:buChar char="•"/>
            </a:pPr>
            <a:endParaRPr lang="pt-BR" i="1" dirty="0">
              <a:latin typeface="Fira Sans" panose="020B0604020202020204" charset="0"/>
            </a:endParaRPr>
          </a:p>
          <a:p>
            <a:pPr marL="127000" indent="0" algn="ctr"/>
            <a:endParaRPr lang="pt-BR" i="1" dirty="0">
              <a:latin typeface="Fira Sans" panose="020B0604020202020204" charset="0"/>
            </a:endParaRPr>
          </a:p>
        </p:txBody>
      </p:sp>
      <p:pic>
        <p:nvPicPr>
          <p:cNvPr id="34" name="Imagem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7323" y="4231325"/>
            <a:ext cx="1982912" cy="1116505"/>
          </a:xfrm>
          <a:prstGeom prst="rect">
            <a:avLst/>
          </a:prstGeom>
        </p:spPr>
      </p:pic>
      <p:pic>
        <p:nvPicPr>
          <p:cNvPr id="3" name="Imagem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4948" y="2088577"/>
            <a:ext cx="1190523" cy="1190523"/>
          </a:xfrm>
          <a:prstGeom prst="rect">
            <a:avLst/>
          </a:prstGeom>
        </p:spPr>
      </p:pic>
      <p:sp>
        <p:nvSpPr>
          <p:cNvPr id="8" name="Google Shape;437;p67"/>
          <p:cNvSpPr txBox="1">
            <a:spLocks noGrp="1"/>
          </p:cNvSpPr>
          <p:nvPr>
            <p:ph type="subTitle" idx="1"/>
          </p:nvPr>
        </p:nvSpPr>
        <p:spPr>
          <a:xfrm>
            <a:off x="-118271" y="1243445"/>
            <a:ext cx="4444999" cy="954070"/>
          </a:xfrm>
          <a:prstGeom prst="rect">
            <a:avLst/>
          </a:prstGeom>
        </p:spPr>
        <p:txBody>
          <a:bodyPr spcFirstLastPara="1" wrap="square" lIns="91425" tIns="91425" rIns="91425" bIns="91425" anchor="t" anchorCtr="0">
            <a:noAutofit/>
          </a:bodyPr>
          <a:lstStyle/>
          <a:p>
            <a:pPr algn="ctr"/>
            <a:r>
              <a:rPr lang="pt-BR" i="1" dirty="0" err="1">
                <a:latin typeface="Fira Sans" panose="020B0604020202020204" charset="0"/>
              </a:rPr>
              <a:t>Analyzing</a:t>
            </a:r>
            <a:r>
              <a:rPr lang="pt-BR" i="1" dirty="0">
                <a:latin typeface="Fira Sans" panose="020B0604020202020204" charset="0"/>
              </a:rPr>
              <a:t> </a:t>
            </a:r>
            <a:r>
              <a:rPr lang="pt-BR" i="1" dirty="0" err="1">
                <a:latin typeface="Fira Sans" panose="020B0604020202020204" charset="0"/>
              </a:rPr>
              <a:t>the</a:t>
            </a:r>
            <a:r>
              <a:rPr lang="pt-BR" i="1" dirty="0">
                <a:latin typeface="Fira Sans" panose="020B0604020202020204" charset="0"/>
              </a:rPr>
              <a:t> </a:t>
            </a:r>
            <a:r>
              <a:rPr lang="pt-BR" i="1" dirty="0" err="1">
                <a:latin typeface="Fira Sans" panose="020B0604020202020204" charset="0"/>
              </a:rPr>
              <a:t>presented</a:t>
            </a:r>
            <a:r>
              <a:rPr lang="pt-BR" i="1" dirty="0">
                <a:latin typeface="Fira Sans" panose="020B0604020202020204" charset="0"/>
              </a:rPr>
              <a:t> </a:t>
            </a:r>
            <a:r>
              <a:rPr lang="pt-BR" i="1" dirty="0" err="1">
                <a:latin typeface="Fira Sans" panose="020B0604020202020204" charset="0"/>
              </a:rPr>
              <a:t>scenario</a:t>
            </a:r>
            <a:r>
              <a:rPr lang="pt-BR" i="1" dirty="0">
                <a:latin typeface="Fira Sans" panose="020B0604020202020204" charset="0"/>
              </a:rPr>
              <a:t>, we </a:t>
            </a:r>
            <a:r>
              <a:rPr lang="pt-BR" i="1" dirty="0" err="1">
                <a:latin typeface="Fira Sans" panose="020B0604020202020204" charset="0"/>
              </a:rPr>
              <a:t>can</a:t>
            </a:r>
            <a:r>
              <a:rPr lang="pt-BR" i="1" dirty="0">
                <a:latin typeface="Fira Sans" panose="020B0604020202020204" charset="0"/>
              </a:rPr>
              <a:t> </a:t>
            </a:r>
            <a:r>
              <a:rPr lang="pt-BR" i="1" dirty="0" err="1">
                <a:latin typeface="Fira Sans" panose="020B0604020202020204" charset="0"/>
              </a:rPr>
              <a:t>identify</a:t>
            </a:r>
            <a:r>
              <a:rPr lang="pt-BR" i="1" dirty="0">
                <a:latin typeface="Fira Sans" panose="020B0604020202020204" charset="0"/>
              </a:rPr>
              <a:t> </a:t>
            </a:r>
            <a:r>
              <a:rPr lang="pt-BR" i="1" dirty="0" err="1">
                <a:latin typeface="Fira Sans" panose="020B0604020202020204" charset="0"/>
              </a:rPr>
              <a:t>the</a:t>
            </a:r>
            <a:r>
              <a:rPr lang="pt-BR" i="1" dirty="0">
                <a:latin typeface="Fira Sans" panose="020B0604020202020204" charset="0"/>
              </a:rPr>
              <a:t> </a:t>
            </a:r>
            <a:r>
              <a:rPr lang="pt-BR" i="1" dirty="0" err="1">
                <a:latin typeface="Fira Sans" panose="020B0604020202020204" charset="0"/>
              </a:rPr>
              <a:t>possibile</a:t>
            </a:r>
            <a:r>
              <a:rPr lang="pt-BR" i="1" dirty="0">
                <a:latin typeface="Fira Sans" panose="020B0604020202020204" charset="0"/>
              </a:rPr>
              <a:t> </a:t>
            </a:r>
            <a:r>
              <a:rPr lang="pt-BR" i="1" dirty="0" err="1">
                <a:latin typeface="Fira Sans" panose="020B0604020202020204" charset="0"/>
              </a:rPr>
              <a:t>actors</a:t>
            </a:r>
            <a:r>
              <a:rPr lang="pt-BR" i="1" dirty="0">
                <a:latin typeface="Fira Sans" panose="020B0604020202020204" charset="0"/>
              </a:rPr>
              <a:t> </a:t>
            </a:r>
            <a:r>
              <a:rPr lang="pt-BR" i="1" dirty="0" err="1">
                <a:latin typeface="Fira Sans" panose="020B0604020202020204" charset="0"/>
              </a:rPr>
              <a:t>involved</a:t>
            </a:r>
            <a:r>
              <a:rPr lang="pt-BR" i="1" dirty="0">
                <a:latin typeface="Fira Sans" panose="020B0604020202020204" charset="0"/>
              </a:rPr>
              <a:t> in </a:t>
            </a:r>
            <a:r>
              <a:rPr lang="pt-BR" i="1" dirty="0" err="1">
                <a:latin typeface="Fira Sans" panose="020B0604020202020204" charset="0"/>
              </a:rPr>
              <a:t>the</a:t>
            </a:r>
            <a:r>
              <a:rPr lang="pt-BR" i="1" dirty="0">
                <a:latin typeface="Fira Sans" panose="020B0604020202020204" charset="0"/>
              </a:rPr>
              <a:t> </a:t>
            </a:r>
            <a:r>
              <a:rPr lang="pt-BR" i="1" dirty="0" err="1">
                <a:latin typeface="Fira Sans" panose="020B0604020202020204" charset="0"/>
              </a:rPr>
              <a:t>chargeback</a:t>
            </a:r>
            <a:r>
              <a:rPr lang="pt-BR" i="1" dirty="0">
                <a:latin typeface="Fira Sans" panose="020B0604020202020204" charset="0"/>
              </a:rPr>
              <a:t> case</a:t>
            </a:r>
          </a:p>
        </p:txBody>
      </p:sp>
      <p:sp>
        <p:nvSpPr>
          <p:cNvPr id="9" name="Google Shape;437;p67"/>
          <p:cNvSpPr txBox="1">
            <a:spLocks noGrp="1"/>
          </p:cNvSpPr>
          <p:nvPr>
            <p:ph type="subTitle" idx="1"/>
          </p:nvPr>
        </p:nvSpPr>
        <p:spPr>
          <a:xfrm>
            <a:off x="4526231" y="1134507"/>
            <a:ext cx="4444999" cy="954070"/>
          </a:xfrm>
          <a:prstGeom prst="rect">
            <a:avLst/>
          </a:prstGeom>
        </p:spPr>
        <p:txBody>
          <a:bodyPr spcFirstLastPara="1" wrap="square" lIns="91425" tIns="91425" rIns="91425" bIns="91425" anchor="t" anchorCtr="0">
            <a:noAutofit/>
          </a:bodyPr>
          <a:lstStyle/>
          <a:p>
            <a:pPr algn="ctr"/>
            <a:r>
              <a:rPr lang="pt-BR" i="1" dirty="0">
                <a:latin typeface="Fira Sans" panose="020B0604020202020204" charset="0"/>
              </a:rPr>
              <a:t>Some </a:t>
            </a:r>
            <a:r>
              <a:rPr lang="pt-BR" i="1" dirty="0" err="1">
                <a:latin typeface="Fira Sans" panose="020B0604020202020204" charset="0"/>
              </a:rPr>
              <a:t>hypotheses</a:t>
            </a:r>
            <a:r>
              <a:rPr lang="pt-BR" i="1" dirty="0">
                <a:latin typeface="Fira Sans" panose="020B0604020202020204" charset="0"/>
              </a:rPr>
              <a:t> </a:t>
            </a:r>
            <a:r>
              <a:rPr lang="pt-BR" i="1" dirty="0" err="1">
                <a:latin typeface="Fira Sans" panose="020B0604020202020204" charset="0"/>
              </a:rPr>
              <a:t>of</a:t>
            </a:r>
            <a:r>
              <a:rPr lang="pt-BR" i="1" dirty="0">
                <a:latin typeface="Fira Sans" panose="020B0604020202020204" charset="0"/>
              </a:rPr>
              <a:t> </a:t>
            </a:r>
            <a:r>
              <a:rPr lang="pt-BR" i="1" dirty="0" err="1">
                <a:latin typeface="Fira Sans" panose="020B0604020202020204" charset="0"/>
              </a:rPr>
              <a:t>fraud</a:t>
            </a:r>
            <a:r>
              <a:rPr lang="pt-BR" i="1" dirty="0">
                <a:latin typeface="Fira Sans" panose="020B0604020202020204" charset="0"/>
              </a:rPr>
              <a:t> </a:t>
            </a:r>
            <a:r>
              <a:rPr lang="pt-BR" i="1" dirty="0" err="1">
                <a:latin typeface="Fira Sans" panose="020B0604020202020204" charset="0"/>
              </a:rPr>
              <a:t>involved</a:t>
            </a:r>
            <a:r>
              <a:rPr lang="pt-BR" i="1" dirty="0">
                <a:latin typeface="Fira Sans" panose="020B0604020202020204" charset="0"/>
              </a:rPr>
              <a:t> are:</a:t>
            </a:r>
          </a:p>
        </p:txBody>
      </p:sp>
      <p:sp>
        <p:nvSpPr>
          <p:cNvPr id="10" name="Google Shape;437;p67"/>
          <p:cNvSpPr txBox="1">
            <a:spLocks noGrp="1"/>
          </p:cNvSpPr>
          <p:nvPr>
            <p:ph type="subTitle" idx="1"/>
          </p:nvPr>
        </p:nvSpPr>
        <p:spPr>
          <a:xfrm>
            <a:off x="4925236" y="1728846"/>
            <a:ext cx="4444999" cy="954070"/>
          </a:xfrm>
          <a:prstGeom prst="rect">
            <a:avLst/>
          </a:prstGeom>
        </p:spPr>
        <p:txBody>
          <a:bodyPr spcFirstLastPara="1" wrap="square" lIns="91425" tIns="91425" rIns="91425" bIns="91425" anchor="t" anchorCtr="0">
            <a:noAutofit/>
          </a:bodyPr>
          <a:lstStyle/>
          <a:p>
            <a:pPr marL="412750" indent="-285750">
              <a:buFont typeface="Arial" panose="020B0604020202020204" pitchFamily="34" charset="0"/>
              <a:buChar char="•"/>
            </a:pPr>
            <a:r>
              <a:rPr lang="pt-BR" i="1" dirty="0">
                <a:latin typeface="Fira Sans" panose="020B0604020202020204" charset="0"/>
              </a:rPr>
              <a:t>Self-</a:t>
            </a:r>
            <a:r>
              <a:rPr lang="pt-BR" i="1" dirty="0" err="1">
                <a:latin typeface="Fira Sans" panose="020B0604020202020204" charset="0"/>
              </a:rPr>
              <a:t>fraud</a:t>
            </a:r>
            <a:endParaRPr lang="pt-BR" i="1" dirty="0">
              <a:latin typeface="Fira Sans" panose="020B0604020202020204" charset="0"/>
            </a:endParaRPr>
          </a:p>
          <a:p>
            <a:pPr marL="412750" indent="-285750">
              <a:buFont typeface="Arial" panose="020B0604020202020204" pitchFamily="34" charset="0"/>
              <a:buChar char="•"/>
            </a:pPr>
            <a:r>
              <a:rPr lang="pt-BR" i="1" dirty="0" err="1">
                <a:latin typeface="Fira Sans" panose="020B0604020202020204" charset="0"/>
              </a:rPr>
              <a:t>Effective</a:t>
            </a:r>
            <a:r>
              <a:rPr lang="pt-BR" i="1" dirty="0">
                <a:latin typeface="Fira Sans" panose="020B0604020202020204" charset="0"/>
              </a:rPr>
              <a:t> </a:t>
            </a:r>
            <a:r>
              <a:rPr lang="pt-BR" i="1" dirty="0" err="1">
                <a:latin typeface="Fira Sans" panose="020B0604020202020204" charset="0"/>
              </a:rPr>
              <a:t>fraud</a:t>
            </a:r>
            <a:endParaRPr lang="pt-BR" i="1" dirty="0">
              <a:latin typeface="Fira Sans" panose="020B0604020202020204" charset="0"/>
            </a:endParaRPr>
          </a:p>
          <a:p>
            <a:pPr marL="412750" indent="-285750">
              <a:buFont typeface="Arial" panose="020B0604020202020204" pitchFamily="34" charset="0"/>
              <a:buChar char="•"/>
            </a:pPr>
            <a:r>
              <a:rPr lang="pt-BR" i="1" dirty="0" err="1">
                <a:latin typeface="Fira Sans" panose="020B0604020202020204" charset="0"/>
              </a:rPr>
              <a:t>Friendly</a:t>
            </a:r>
            <a:r>
              <a:rPr lang="pt-BR" i="1" dirty="0">
                <a:latin typeface="Fira Sans" panose="020B0604020202020204" charset="0"/>
              </a:rPr>
              <a:t> </a:t>
            </a:r>
            <a:r>
              <a:rPr lang="pt-BR" i="1" dirty="0" err="1">
                <a:latin typeface="Fira Sans" panose="020B0604020202020204" charset="0"/>
              </a:rPr>
              <a:t>fraud</a:t>
            </a:r>
            <a:endParaRPr lang="pt-BR" i="1" dirty="0">
              <a:latin typeface="Fira Sans" panose="020B0604020202020204" charset="0"/>
            </a:endParaRPr>
          </a:p>
          <a:p>
            <a:pPr marL="412750" indent="-285750">
              <a:buFont typeface="Arial" panose="020B0604020202020204" pitchFamily="34" charset="0"/>
              <a:buChar char="•"/>
            </a:pPr>
            <a:r>
              <a:rPr lang="pt-BR" i="1" dirty="0" err="1">
                <a:latin typeface="Fira Sans" panose="020B0604020202020204" charset="0"/>
              </a:rPr>
              <a:t>mislay</a:t>
            </a:r>
            <a:endParaRPr lang="pt-BR" i="1" dirty="0">
              <a:latin typeface="Fira Sans" panose="020B0604020202020204" charset="0"/>
            </a:endParaRPr>
          </a:p>
          <a:p>
            <a:pPr marL="127000" indent="0" algn="ctr"/>
            <a:endParaRPr lang="pt-BR" i="1" dirty="0">
              <a:latin typeface="Fira Sans" panose="020B0604020202020204" charset="0"/>
            </a:endParaRPr>
          </a:p>
        </p:txBody>
      </p:sp>
      <p:sp>
        <p:nvSpPr>
          <p:cNvPr id="11" name="Google Shape;437;p67"/>
          <p:cNvSpPr txBox="1">
            <a:spLocks noGrp="1"/>
          </p:cNvSpPr>
          <p:nvPr>
            <p:ph type="subTitle" idx="1"/>
          </p:nvPr>
        </p:nvSpPr>
        <p:spPr>
          <a:xfrm>
            <a:off x="1653870" y="3754290"/>
            <a:ext cx="5651275" cy="954070"/>
          </a:xfrm>
          <a:prstGeom prst="rect">
            <a:avLst/>
          </a:prstGeom>
        </p:spPr>
        <p:txBody>
          <a:bodyPr spcFirstLastPara="1" wrap="square" lIns="91425" tIns="91425" rIns="91425" bIns="91425" anchor="t" anchorCtr="0">
            <a:noAutofit/>
          </a:bodyPr>
          <a:lstStyle/>
          <a:p>
            <a:pPr algn="ctr"/>
            <a:r>
              <a:rPr lang="pt-BR" i="1" dirty="0">
                <a:latin typeface="Fira Sans" panose="020B0604020202020204" charset="0"/>
              </a:rPr>
              <a:t>As </a:t>
            </a:r>
            <a:r>
              <a:rPr lang="pt-BR" i="1" dirty="0" err="1">
                <a:latin typeface="Fira Sans" panose="020B0604020202020204" charset="0"/>
              </a:rPr>
              <a:t>the</a:t>
            </a:r>
            <a:r>
              <a:rPr lang="pt-BR" i="1" dirty="0">
                <a:latin typeface="Fira Sans" panose="020B0604020202020204" charset="0"/>
              </a:rPr>
              <a:t> </a:t>
            </a:r>
            <a:r>
              <a:rPr lang="pt-BR" i="1" dirty="0" err="1">
                <a:latin typeface="Fira Sans" panose="020B0604020202020204" charset="0"/>
              </a:rPr>
              <a:t>documentation</a:t>
            </a:r>
            <a:r>
              <a:rPr lang="pt-BR" i="1" dirty="0">
                <a:latin typeface="Fira Sans" panose="020B0604020202020204" charset="0"/>
              </a:rPr>
              <a:t> </a:t>
            </a:r>
            <a:r>
              <a:rPr lang="pt-BR" i="1" dirty="0" err="1">
                <a:latin typeface="Fira Sans" panose="020B0604020202020204" charset="0"/>
              </a:rPr>
              <a:t>presented</a:t>
            </a:r>
            <a:r>
              <a:rPr lang="pt-BR" i="1" dirty="0">
                <a:latin typeface="Fira Sans" panose="020B0604020202020204" charset="0"/>
              </a:rPr>
              <a:t> is </a:t>
            </a:r>
            <a:r>
              <a:rPr lang="pt-BR" i="1" dirty="0" err="1">
                <a:latin typeface="Fira Sans" panose="020B0604020202020204" charset="0"/>
              </a:rPr>
              <a:t>not</a:t>
            </a:r>
            <a:r>
              <a:rPr lang="pt-BR" i="1" dirty="0">
                <a:latin typeface="Fira Sans" panose="020B0604020202020204" charset="0"/>
              </a:rPr>
              <a:t> </a:t>
            </a:r>
            <a:r>
              <a:rPr lang="pt-BR" i="1" dirty="0" err="1">
                <a:latin typeface="Fira Sans" panose="020B0604020202020204" charset="0"/>
              </a:rPr>
              <a:t>sufficient</a:t>
            </a:r>
            <a:r>
              <a:rPr lang="pt-BR" i="1" dirty="0">
                <a:latin typeface="Fira Sans" panose="020B0604020202020204" charset="0"/>
              </a:rPr>
              <a:t> </a:t>
            </a:r>
            <a:r>
              <a:rPr lang="pt-BR" i="1" dirty="0" err="1">
                <a:latin typeface="Fira Sans" panose="020B0604020202020204" charset="0"/>
              </a:rPr>
              <a:t>to</a:t>
            </a:r>
            <a:r>
              <a:rPr lang="pt-BR" i="1" dirty="0">
                <a:latin typeface="Fira Sans" panose="020B0604020202020204" charset="0"/>
              </a:rPr>
              <a:t> </a:t>
            </a:r>
            <a:r>
              <a:rPr lang="pt-BR" i="1" dirty="0" err="1">
                <a:latin typeface="Fira Sans" panose="020B0604020202020204" charset="0"/>
              </a:rPr>
              <a:t>identify</a:t>
            </a:r>
            <a:r>
              <a:rPr lang="pt-BR" i="1" dirty="0">
                <a:latin typeface="Fira Sans" panose="020B0604020202020204" charset="0"/>
              </a:rPr>
              <a:t> </a:t>
            </a:r>
            <a:r>
              <a:rPr lang="pt-BR" i="1" dirty="0" err="1">
                <a:latin typeface="Fira Sans" panose="020B0604020202020204" charset="0"/>
              </a:rPr>
              <a:t>fraud</a:t>
            </a:r>
            <a:r>
              <a:rPr lang="pt-BR" i="1" dirty="0">
                <a:latin typeface="Fira Sans" panose="020B0604020202020204" charset="0"/>
              </a:rPr>
              <a:t> or </a:t>
            </a:r>
            <a:r>
              <a:rPr lang="pt-BR" i="1" dirty="0" err="1">
                <a:latin typeface="Fira Sans" panose="020B0604020202020204" charset="0"/>
              </a:rPr>
              <a:t>mislay</a:t>
            </a:r>
            <a:r>
              <a:rPr lang="pt-BR" i="1" dirty="0">
                <a:latin typeface="Fira Sans" panose="020B0604020202020204" charset="0"/>
              </a:rPr>
              <a:t>, it </a:t>
            </a:r>
            <a:r>
              <a:rPr lang="pt-BR" i="1" dirty="0" err="1">
                <a:latin typeface="Fira Sans" panose="020B0604020202020204" charset="0"/>
              </a:rPr>
              <a:t>will</a:t>
            </a:r>
            <a:r>
              <a:rPr lang="pt-BR" i="1" dirty="0">
                <a:latin typeface="Fira Sans" panose="020B0604020202020204" charset="0"/>
              </a:rPr>
              <a:t> </a:t>
            </a:r>
            <a:r>
              <a:rPr lang="pt-BR" i="1" dirty="0" err="1">
                <a:latin typeface="Fira Sans" panose="020B0604020202020204" charset="0"/>
              </a:rPr>
              <a:t>be</a:t>
            </a:r>
            <a:r>
              <a:rPr lang="pt-BR" i="1" dirty="0">
                <a:latin typeface="Fira Sans" panose="020B0604020202020204" charset="0"/>
              </a:rPr>
              <a:t> </a:t>
            </a:r>
            <a:r>
              <a:rPr lang="pt-BR" i="1" dirty="0" err="1">
                <a:latin typeface="Fira Sans" panose="020B0604020202020204" charset="0"/>
              </a:rPr>
              <a:t>necessary</a:t>
            </a:r>
            <a:r>
              <a:rPr lang="pt-BR" i="1" dirty="0">
                <a:latin typeface="Fira Sans" panose="020B0604020202020204" charset="0"/>
              </a:rPr>
              <a:t> </a:t>
            </a:r>
            <a:r>
              <a:rPr lang="pt-BR" i="1" dirty="0" err="1">
                <a:latin typeface="Fira Sans" panose="020B0604020202020204" charset="0"/>
              </a:rPr>
              <a:t>to</a:t>
            </a:r>
            <a:r>
              <a:rPr lang="pt-BR" i="1" dirty="0">
                <a:latin typeface="Fira Sans" panose="020B0604020202020204" charset="0"/>
              </a:rPr>
              <a:t> </a:t>
            </a:r>
            <a:r>
              <a:rPr lang="pt-BR" i="1" dirty="0" err="1">
                <a:latin typeface="Fira Sans" panose="020B0604020202020204" charset="0"/>
              </a:rPr>
              <a:t>contact</a:t>
            </a:r>
            <a:r>
              <a:rPr lang="pt-BR" i="1" dirty="0">
                <a:latin typeface="Fira Sans" panose="020B0604020202020204" charset="0"/>
              </a:rPr>
              <a:t> </a:t>
            </a:r>
            <a:r>
              <a:rPr lang="pt-BR" i="1" dirty="0" err="1">
                <a:latin typeface="Fira Sans" panose="020B0604020202020204" charset="0"/>
              </a:rPr>
              <a:t>supplier</a:t>
            </a:r>
            <a:r>
              <a:rPr lang="pt-BR" i="1" dirty="0">
                <a:latin typeface="Fira Sans" panose="020B0604020202020204" charset="0"/>
              </a:rPr>
              <a:t> for more </a:t>
            </a:r>
            <a:r>
              <a:rPr lang="pt-BR" i="1" dirty="0" err="1">
                <a:latin typeface="Fira Sans" panose="020B0604020202020204" charset="0"/>
              </a:rPr>
              <a:t>evidence</a:t>
            </a:r>
            <a:r>
              <a:rPr lang="pt-BR" i="1" dirty="0">
                <a:latin typeface="Fira Sans" panose="020B0604020202020204" charset="0"/>
              </a:rPr>
              <a:t> </a:t>
            </a:r>
            <a:r>
              <a:rPr lang="pt-BR" i="1" dirty="0" err="1">
                <a:latin typeface="Fira Sans" panose="020B0604020202020204" charset="0"/>
              </a:rPr>
              <a:t>of</a:t>
            </a:r>
            <a:r>
              <a:rPr lang="pt-BR" i="1" dirty="0">
                <a:latin typeface="Fira Sans" panose="020B0604020202020204" charset="0"/>
              </a:rPr>
              <a:t> </a:t>
            </a:r>
            <a:r>
              <a:rPr lang="pt-BR" i="1" dirty="0" err="1">
                <a:latin typeface="Fira Sans" panose="020B0604020202020204" charset="0"/>
              </a:rPr>
              <a:t>the</a:t>
            </a:r>
            <a:r>
              <a:rPr lang="pt-BR" i="1" dirty="0">
                <a:latin typeface="Fira Sans" panose="020B0604020202020204" charset="0"/>
              </a:rPr>
              <a:t> delivery </a:t>
            </a:r>
            <a:r>
              <a:rPr lang="pt-BR" i="1" dirty="0" err="1">
                <a:latin typeface="Fira Sans" panose="020B0604020202020204" charset="0"/>
              </a:rPr>
              <a:t>of</a:t>
            </a:r>
            <a:r>
              <a:rPr lang="pt-BR" i="1" dirty="0">
                <a:latin typeface="Fira Sans" panose="020B0604020202020204" charset="0"/>
              </a:rPr>
              <a:t> </a:t>
            </a:r>
            <a:r>
              <a:rPr lang="pt-BR" i="1" dirty="0" err="1">
                <a:latin typeface="Fira Sans" panose="020B0604020202020204" charset="0"/>
              </a:rPr>
              <a:t>the</a:t>
            </a:r>
            <a:r>
              <a:rPr lang="pt-BR" i="1" dirty="0">
                <a:latin typeface="Fira Sans" panose="020B0604020202020204" charset="0"/>
              </a:rPr>
              <a:t> </a:t>
            </a:r>
            <a:r>
              <a:rPr lang="pt-BR" i="1" dirty="0" err="1">
                <a:latin typeface="Fira Sans" panose="020B0604020202020204" charset="0"/>
              </a:rPr>
              <a:t>product</a:t>
            </a:r>
            <a:r>
              <a:rPr lang="pt-BR" i="1" dirty="0">
                <a:latin typeface="Fira Sans" panose="020B0604020202020204" charset="0"/>
              </a:rPr>
              <a:t>.</a:t>
            </a:r>
          </a:p>
        </p:txBody>
      </p:sp>
    </p:spTree>
    <p:extLst>
      <p:ext uri="{BB962C8B-B14F-4D97-AF65-F5344CB8AC3E}">
        <p14:creationId xmlns:p14="http://schemas.microsoft.com/office/powerpoint/2010/main" val="2286897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7"/>
          <p:cNvSpPr txBox="1">
            <a:spLocks noGrp="1"/>
          </p:cNvSpPr>
          <p:nvPr>
            <p:ph type="title"/>
          </p:nvPr>
        </p:nvSpPr>
        <p:spPr>
          <a:xfrm>
            <a:off x="620758" y="282646"/>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Case Solution.</a:t>
            </a:r>
            <a:endParaRPr dirty="0"/>
          </a:p>
        </p:txBody>
      </p:sp>
      <p:sp>
        <p:nvSpPr>
          <p:cNvPr id="437" name="Google Shape;437;p67"/>
          <p:cNvSpPr txBox="1">
            <a:spLocks noGrp="1"/>
          </p:cNvSpPr>
          <p:nvPr>
            <p:ph type="subTitle" idx="1"/>
          </p:nvPr>
        </p:nvSpPr>
        <p:spPr>
          <a:xfrm>
            <a:off x="107854" y="1872041"/>
            <a:ext cx="8743307" cy="1795084"/>
          </a:xfrm>
          <a:prstGeom prst="rect">
            <a:avLst/>
          </a:prstGeom>
        </p:spPr>
        <p:txBody>
          <a:bodyPr spcFirstLastPara="1" wrap="square" lIns="91425" tIns="91425" rIns="91425" bIns="91425" anchor="t" anchorCtr="0">
            <a:noAutofit/>
          </a:bodyPr>
          <a:lstStyle/>
          <a:p>
            <a:pPr algn="ctr"/>
            <a:endParaRPr lang="pt-BR" i="1" dirty="0">
              <a:latin typeface="+mj-lt"/>
            </a:endParaRPr>
          </a:p>
          <a:p>
            <a:pPr algn="ctr"/>
            <a:r>
              <a:rPr lang="pt-BR" i="1" dirty="0" err="1">
                <a:latin typeface="Fira Sans" panose="020B0604020202020204" charset="0"/>
              </a:rPr>
              <a:t>Dear</a:t>
            </a:r>
            <a:r>
              <a:rPr lang="pt-BR" i="1" dirty="0">
                <a:latin typeface="Fira Sans" panose="020B0604020202020204" charset="0"/>
              </a:rPr>
              <a:t> </a:t>
            </a:r>
            <a:r>
              <a:rPr lang="pt-BR" i="1" dirty="0" err="1">
                <a:latin typeface="Fira Sans" panose="020B0604020202020204" charset="0"/>
              </a:rPr>
              <a:t>Client</a:t>
            </a:r>
            <a:r>
              <a:rPr lang="pt-BR" i="1" dirty="0">
                <a:latin typeface="Fira Sans" panose="020B0604020202020204" charset="0"/>
              </a:rPr>
              <a:t>, </a:t>
            </a:r>
            <a:r>
              <a:rPr lang="pt-BR" i="1" dirty="0" err="1">
                <a:latin typeface="Fira Sans" panose="020B0604020202020204" charset="0"/>
              </a:rPr>
              <a:t>we</a:t>
            </a:r>
            <a:r>
              <a:rPr lang="pt-BR" i="1" dirty="0">
                <a:latin typeface="Fira Sans" panose="020B0604020202020204" charset="0"/>
              </a:rPr>
              <a:t> apologize for </a:t>
            </a:r>
            <a:r>
              <a:rPr lang="pt-BR" i="1" dirty="0" err="1">
                <a:latin typeface="Fira Sans" panose="020B0604020202020204" charset="0"/>
              </a:rPr>
              <a:t>the</a:t>
            </a:r>
            <a:r>
              <a:rPr lang="pt-BR" i="1" dirty="0">
                <a:latin typeface="Fira Sans" panose="020B0604020202020204" charset="0"/>
              </a:rPr>
              <a:t> </a:t>
            </a:r>
            <a:r>
              <a:rPr lang="pt-BR" i="1" dirty="0" err="1">
                <a:latin typeface="Fira Sans" panose="020B0604020202020204" charset="0"/>
              </a:rPr>
              <a:t>inconvinient</a:t>
            </a:r>
            <a:r>
              <a:rPr lang="pt-BR" i="1" dirty="0">
                <a:latin typeface="Fira Sans" panose="020B0604020202020204" charset="0"/>
              </a:rPr>
              <a:t>, but  we </a:t>
            </a:r>
            <a:r>
              <a:rPr lang="pt-BR" i="1" dirty="0" err="1">
                <a:latin typeface="Fira Sans" panose="020B0604020202020204" charset="0"/>
              </a:rPr>
              <a:t>will</a:t>
            </a:r>
            <a:r>
              <a:rPr lang="pt-BR" i="1" dirty="0">
                <a:latin typeface="Fira Sans" panose="020B0604020202020204" charset="0"/>
              </a:rPr>
              <a:t> not </a:t>
            </a:r>
            <a:r>
              <a:rPr lang="pt-BR" i="1" dirty="0" err="1">
                <a:latin typeface="Fira Sans" panose="020B0604020202020204" charset="0"/>
              </a:rPr>
              <a:t>be</a:t>
            </a:r>
            <a:r>
              <a:rPr lang="pt-BR" i="1" dirty="0">
                <a:latin typeface="Fira Sans" panose="020B0604020202020204" charset="0"/>
              </a:rPr>
              <a:t> </a:t>
            </a:r>
            <a:r>
              <a:rPr lang="pt-BR" i="1" dirty="0" err="1">
                <a:latin typeface="Fira Sans" panose="020B0604020202020204" charset="0"/>
              </a:rPr>
              <a:t>able</a:t>
            </a:r>
            <a:r>
              <a:rPr lang="pt-BR" i="1" dirty="0">
                <a:latin typeface="Fira Sans" panose="020B0604020202020204" charset="0"/>
              </a:rPr>
              <a:t> </a:t>
            </a:r>
            <a:r>
              <a:rPr lang="pt-BR" i="1" dirty="0" err="1">
                <a:latin typeface="Fira Sans" panose="020B0604020202020204" charset="0"/>
              </a:rPr>
              <a:t>to</a:t>
            </a:r>
            <a:r>
              <a:rPr lang="pt-BR" i="1" dirty="0">
                <a:latin typeface="Fira Sans" panose="020B0604020202020204" charset="0"/>
              </a:rPr>
              <a:t> </a:t>
            </a:r>
            <a:r>
              <a:rPr lang="pt-BR" i="1" dirty="0" err="1">
                <a:latin typeface="Fira Sans" panose="020B0604020202020204" charset="0"/>
              </a:rPr>
              <a:t>proceed</a:t>
            </a:r>
            <a:r>
              <a:rPr lang="pt-BR" i="1" dirty="0">
                <a:latin typeface="Fira Sans" panose="020B0604020202020204" charset="0"/>
              </a:rPr>
              <a:t> with </a:t>
            </a:r>
            <a:r>
              <a:rPr lang="pt-BR" i="1" dirty="0" err="1">
                <a:latin typeface="Fira Sans" panose="020B0604020202020204" charset="0"/>
              </a:rPr>
              <a:t>your</a:t>
            </a:r>
            <a:r>
              <a:rPr lang="pt-BR" i="1" dirty="0">
                <a:latin typeface="Fira Sans" panose="020B0604020202020204" charset="0"/>
              </a:rPr>
              <a:t> </a:t>
            </a:r>
            <a:r>
              <a:rPr lang="pt-BR" i="1" dirty="0" err="1">
                <a:latin typeface="Fira Sans" panose="020B0604020202020204" charset="0"/>
              </a:rPr>
              <a:t>chargeback</a:t>
            </a:r>
            <a:r>
              <a:rPr lang="pt-BR" i="1" dirty="0">
                <a:latin typeface="Fira Sans" panose="020B0604020202020204" charset="0"/>
              </a:rPr>
              <a:t> </a:t>
            </a:r>
            <a:r>
              <a:rPr lang="pt-BR" i="1" dirty="0" err="1">
                <a:latin typeface="Fira Sans" panose="020B0604020202020204" charset="0"/>
              </a:rPr>
              <a:t>request</a:t>
            </a:r>
            <a:r>
              <a:rPr lang="pt-BR" i="1" dirty="0">
                <a:latin typeface="Fira Sans" panose="020B0604020202020204" charset="0"/>
              </a:rPr>
              <a:t>, </a:t>
            </a:r>
            <a:r>
              <a:rPr lang="pt-BR" i="1" dirty="0" err="1">
                <a:latin typeface="Fira Sans" panose="020B0604020202020204" charset="0"/>
              </a:rPr>
              <a:t>due</a:t>
            </a:r>
            <a:r>
              <a:rPr lang="pt-BR" i="1" dirty="0">
                <a:latin typeface="Fira Sans" panose="020B0604020202020204" charset="0"/>
              </a:rPr>
              <a:t> </a:t>
            </a:r>
            <a:r>
              <a:rPr lang="pt-BR" i="1" dirty="0" err="1">
                <a:latin typeface="Fira Sans" panose="020B0604020202020204" charset="0"/>
              </a:rPr>
              <a:t>to</a:t>
            </a:r>
            <a:r>
              <a:rPr lang="pt-BR" i="1" dirty="0">
                <a:latin typeface="Fira Sans" panose="020B0604020202020204" charset="0"/>
              </a:rPr>
              <a:t> </a:t>
            </a:r>
            <a:r>
              <a:rPr lang="pt-BR" i="1" dirty="0" err="1">
                <a:latin typeface="Fira Sans" panose="020B0604020202020204" charset="0"/>
              </a:rPr>
              <a:t>lack</a:t>
            </a:r>
            <a:r>
              <a:rPr lang="pt-BR" i="1" dirty="0">
                <a:latin typeface="Fira Sans" panose="020B0604020202020204" charset="0"/>
              </a:rPr>
              <a:t> </a:t>
            </a:r>
            <a:r>
              <a:rPr lang="pt-BR" i="1" dirty="0" err="1">
                <a:latin typeface="Fira Sans" panose="020B0604020202020204" charset="0"/>
              </a:rPr>
              <a:t>of</a:t>
            </a:r>
            <a:r>
              <a:rPr lang="pt-BR" i="1" dirty="0">
                <a:latin typeface="Fira Sans" panose="020B0604020202020204" charset="0"/>
              </a:rPr>
              <a:t> </a:t>
            </a:r>
            <a:r>
              <a:rPr lang="pt-BR" i="1" dirty="0" err="1">
                <a:latin typeface="Fira Sans" panose="020B0604020202020204" charset="0"/>
              </a:rPr>
              <a:t>evidences</a:t>
            </a:r>
            <a:r>
              <a:rPr lang="pt-BR" i="1" dirty="0">
                <a:latin typeface="Fira Sans" panose="020B0604020202020204" charset="0"/>
              </a:rPr>
              <a:t>. I </a:t>
            </a:r>
            <a:r>
              <a:rPr lang="pt-BR" i="1" dirty="0" err="1">
                <a:latin typeface="Fira Sans" panose="020B0604020202020204" charset="0"/>
              </a:rPr>
              <a:t>suggest</a:t>
            </a:r>
            <a:r>
              <a:rPr lang="pt-BR" i="1" dirty="0">
                <a:latin typeface="Fira Sans" panose="020B0604020202020204" charset="0"/>
              </a:rPr>
              <a:t> </a:t>
            </a:r>
            <a:r>
              <a:rPr lang="pt-BR" i="1" dirty="0" err="1">
                <a:latin typeface="Fira Sans" panose="020B0604020202020204" charset="0"/>
              </a:rPr>
              <a:t>providing</a:t>
            </a:r>
            <a:r>
              <a:rPr lang="pt-BR" i="1" dirty="0">
                <a:latin typeface="Fira Sans" panose="020B0604020202020204" charset="0"/>
              </a:rPr>
              <a:t> </a:t>
            </a:r>
            <a:r>
              <a:rPr lang="pt-BR" i="1" dirty="0" err="1">
                <a:latin typeface="Fira Sans" panose="020B0604020202020204" charset="0"/>
              </a:rPr>
              <a:t>appropriate</a:t>
            </a:r>
            <a:r>
              <a:rPr lang="pt-BR" i="1" dirty="0">
                <a:latin typeface="Fira Sans" panose="020B0604020202020204" charset="0"/>
              </a:rPr>
              <a:t> </a:t>
            </a:r>
            <a:r>
              <a:rPr lang="pt-BR" i="1" dirty="0" err="1">
                <a:latin typeface="Fira Sans" panose="020B0604020202020204" charset="0"/>
              </a:rPr>
              <a:t>documentations</a:t>
            </a:r>
            <a:r>
              <a:rPr lang="pt-BR" i="1" dirty="0">
                <a:latin typeface="Fira Sans" panose="020B0604020202020204" charset="0"/>
              </a:rPr>
              <a:t>, </a:t>
            </a:r>
            <a:r>
              <a:rPr lang="pt-BR" i="1" dirty="0" err="1">
                <a:latin typeface="Fira Sans" panose="020B0604020202020204" charset="0"/>
              </a:rPr>
              <a:t>related</a:t>
            </a:r>
            <a:r>
              <a:rPr lang="pt-BR" i="1" dirty="0">
                <a:latin typeface="Fira Sans" panose="020B0604020202020204" charset="0"/>
              </a:rPr>
              <a:t> </a:t>
            </a:r>
            <a:r>
              <a:rPr lang="pt-BR" i="1" dirty="0" err="1">
                <a:latin typeface="Fira Sans" panose="020B0604020202020204" charset="0"/>
              </a:rPr>
              <a:t>to</a:t>
            </a:r>
            <a:r>
              <a:rPr lang="pt-BR" i="1" dirty="0">
                <a:latin typeface="Fira Sans" panose="020B0604020202020204" charset="0"/>
              </a:rPr>
              <a:t> </a:t>
            </a:r>
            <a:r>
              <a:rPr lang="pt-BR" i="1" dirty="0" err="1">
                <a:latin typeface="Fira Sans" panose="020B0604020202020204" charset="0"/>
              </a:rPr>
              <a:t>product</a:t>
            </a:r>
            <a:r>
              <a:rPr lang="pt-BR" i="1" dirty="0">
                <a:latin typeface="Fira Sans" panose="020B0604020202020204" charset="0"/>
              </a:rPr>
              <a:t> delivery,  status </a:t>
            </a:r>
            <a:r>
              <a:rPr lang="pt-BR" i="1" dirty="0" err="1">
                <a:latin typeface="Fira Sans" panose="020B0604020202020204" charset="0"/>
              </a:rPr>
              <a:t>and</a:t>
            </a:r>
            <a:r>
              <a:rPr lang="pt-BR" i="1" dirty="0">
                <a:latin typeface="Fira Sans" panose="020B0604020202020204" charset="0"/>
              </a:rPr>
              <a:t> </a:t>
            </a:r>
            <a:r>
              <a:rPr lang="pt-BR" i="1" dirty="0" err="1">
                <a:latin typeface="Fira Sans" panose="020B0604020202020204" charset="0"/>
              </a:rPr>
              <a:t>invoice</a:t>
            </a:r>
            <a:r>
              <a:rPr lang="pt-BR" i="1" dirty="0">
                <a:latin typeface="Fira Sans" panose="020B0604020202020204" charset="0"/>
              </a:rPr>
              <a:t>. </a:t>
            </a:r>
            <a:r>
              <a:rPr lang="pt-BR" i="1" dirty="0" err="1">
                <a:latin typeface="Fira Sans" panose="020B0604020202020204" charset="0"/>
              </a:rPr>
              <a:t>After</a:t>
            </a:r>
            <a:r>
              <a:rPr lang="pt-BR" i="1" dirty="0">
                <a:latin typeface="Fira Sans" panose="020B0604020202020204" charset="0"/>
              </a:rPr>
              <a:t> </a:t>
            </a:r>
            <a:r>
              <a:rPr lang="pt-BR" i="1" dirty="0" err="1">
                <a:latin typeface="Fira Sans" panose="020B0604020202020204" charset="0"/>
              </a:rPr>
              <a:t>sending</a:t>
            </a:r>
            <a:r>
              <a:rPr lang="pt-BR" i="1" dirty="0">
                <a:latin typeface="Fira Sans" panose="020B0604020202020204" charset="0"/>
              </a:rPr>
              <a:t> concrete </a:t>
            </a:r>
            <a:r>
              <a:rPr lang="pt-BR" i="1" dirty="0" err="1">
                <a:latin typeface="Fira Sans" panose="020B0604020202020204" charset="0"/>
              </a:rPr>
              <a:t>proofs</a:t>
            </a:r>
            <a:r>
              <a:rPr lang="pt-BR" i="1" dirty="0">
                <a:latin typeface="Fira Sans" panose="020B0604020202020204" charset="0"/>
              </a:rPr>
              <a:t>, we </a:t>
            </a:r>
            <a:r>
              <a:rPr lang="pt-BR" i="1" dirty="0" err="1">
                <a:latin typeface="Fira Sans" panose="020B0604020202020204" charset="0"/>
              </a:rPr>
              <a:t>will</a:t>
            </a:r>
            <a:r>
              <a:rPr lang="pt-BR" i="1" dirty="0">
                <a:latin typeface="Fira Sans" panose="020B0604020202020204" charset="0"/>
              </a:rPr>
              <a:t> </a:t>
            </a:r>
            <a:r>
              <a:rPr lang="pt-BR" i="1" dirty="0" err="1">
                <a:latin typeface="Fira Sans" panose="020B0604020202020204" charset="0"/>
              </a:rPr>
              <a:t>follow</a:t>
            </a:r>
            <a:r>
              <a:rPr lang="pt-BR" i="1" dirty="0">
                <a:latin typeface="Fira Sans" panose="020B0604020202020204" charset="0"/>
              </a:rPr>
              <a:t> up with </a:t>
            </a:r>
            <a:r>
              <a:rPr lang="pt-BR" i="1" dirty="0" err="1">
                <a:latin typeface="Fira Sans" panose="020B0604020202020204" charset="0"/>
              </a:rPr>
              <a:t>your</a:t>
            </a:r>
            <a:r>
              <a:rPr lang="pt-BR" i="1" dirty="0">
                <a:latin typeface="Fira Sans" panose="020B0604020202020204" charset="0"/>
              </a:rPr>
              <a:t> </a:t>
            </a:r>
            <a:r>
              <a:rPr lang="pt-BR" i="1" dirty="0" err="1">
                <a:latin typeface="Fira Sans" panose="020B0604020202020204" charset="0"/>
              </a:rPr>
              <a:t>chargeback</a:t>
            </a:r>
            <a:r>
              <a:rPr lang="pt-BR" i="1" dirty="0">
                <a:latin typeface="Fira Sans" panose="020B0604020202020204" charset="0"/>
              </a:rPr>
              <a:t> </a:t>
            </a:r>
            <a:r>
              <a:rPr lang="pt-BR" i="1" dirty="0" err="1">
                <a:latin typeface="Fira Sans" panose="020B0604020202020204" charset="0"/>
              </a:rPr>
              <a:t>request</a:t>
            </a:r>
            <a:r>
              <a:rPr lang="pt-BR" i="1" dirty="0">
                <a:latin typeface="Fira Sans" panose="020B0604020202020204" charset="0"/>
              </a:rPr>
              <a:t> </a:t>
            </a:r>
            <a:r>
              <a:rPr lang="pt-BR" i="1" dirty="0" err="1">
                <a:latin typeface="Fira Sans" panose="020B0604020202020204" charset="0"/>
              </a:rPr>
              <a:t>and</a:t>
            </a:r>
            <a:r>
              <a:rPr lang="pt-BR" i="1" dirty="0">
                <a:latin typeface="Fira Sans" panose="020B0604020202020204" charset="0"/>
              </a:rPr>
              <a:t> have a </a:t>
            </a:r>
            <a:r>
              <a:rPr lang="pt-BR" i="1" dirty="0" err="1">
                <a:latin typeface="Fira Sans" panose="020B0604020202020204" charset="0"/>
              </a:rPr>
              <a:t>better</a:t>
            </a:r>
            <a:r>
              <a:rPr lang="pt-BR" i="1" dirty="0">
                <a:latin typeface="Fira Sans" panose="020B0604020202020204" charset="0"/>
              </a:rPr>
              <a:t> </a:t>
            </a:r>
            <a:r>
              <a:rPr lang="pt-BR" i="1" dirty="0" err="1">
                <a:latin typeface="Fira Sans" panose="020B0604020202020204" charset="0"/>
              </a:rPr>
              <a:t>conclusion</a:t>
            </a:r>
            <a:r>
              <a:rPr lang="pt-BR" i="1" dirty="0">
                <a:latin typeface="Fira Sans" panose="020B0604020202020204" charset="0"/>
              </a:rPr>
              <a:t> for </a:t>
            </a:r>
            <a:r>
              <a:rPr lang="pt-BR" i="1" dirty="0" err="1">
                <a:latin typeface="Fira Sans" panose="020B0604020202020204" charset="0"/>
              </a:rPr>
              <a:t>both</a:t>
            </a:r>
            <a:r>
              <a:rPr lang="pt-BR" i="1" dirty="0">
                <a:latin typeface="Fira Sans" panose="020B0604020202020204" charset="0"/>
              </a:rPr>
              <a:t> </a:t>
            </a:r>
            <a:r>
              <a:rPr lang="pt-BR" i="1" dirty="0" err="1">
                <a:latin typeface="Fira Sans" panose="020B0604020202020204" charset="0"/>
              </a:rPr>
              <a:t>parts</a:t>
            </a:r>
            <a:r>
              <a:rPr lang="pt-BR" i="1" dirty="0">
                <a:latin typeface="Fira Sans" panose="020B0604020202020204" charset="0"/>
              </a:rPr>
              <a:t> </a:t>
            </a:r>
            <a:r>
              <a:rPr lang="pt-BR" i="1" dirty="0" err="1">
                <a:latin typeface="Fira Sans" panose="020B0604020202020204" charset="0"/>
              </a:rPr>
              <a:t>involved</a:t>
            </a:r>
            <a:r>
              <a:rPr lang="pt-BR" i="1" dirty="0">
                <a:latin typeface="Fira Sans" panose="020B0604020202020204" charset="0"/>
              </a:rPr>
              <a:t>.</a:t>
            </a:r>
          </a:p>
          <a:p>
            <a:pPr algn="ctr"/>
            <a:endParaRPr lang="pt-BR" i="1" dirty="0">
              <a:latin typeface="Fira Sans" panose="020B0604020202020204" charset="0"/>
            </a:endParaRPr>
          </a:p>
          <a:p>
            <a:pPr algn="ctr"/>
            <a:r>
              <a:rPr lang="pt-BR" i="1" dirty="0">
                <a:latin typeface="+mj-lt"/>
              </a:rPr>
              <a:t>Best </a:t>
            </a:r>
            <a:r>
              <a:rPr lang="pt-BR" i="1" dirty="0" err="1">
                <a:latin typeface="+mj-lt"/>
              </a:rPr>
              <a:t>regards</a:t>
            </a:r>
            <a:r>
              <a:rPr lang="pt-BR" i="1" dirty="0">
                <a:latin typeface="+mj-lt"/>
              </a:rPr>
              <a:t>.</a:t>
            </a:r>
          </a:p>
        </p:txBody>
      </p:sp>
      <p:pic>
        <p:nvPicPr>
          <p:cNvPr id="34" name="Imagem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7323" y="4231325"/>
            <a:ext cx="1982912" cy="1116505"/>
          </a:xfrm>
          <a:prstGeom prst="rect">
            <a:avLst/>
          </a:prstGeom>
        </p:spPr>
      </p:pic>
      <p:pic>
        <p:nvPicPr>
          <p:cNvPr id="2" name="Image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6650" y="448333"/>
            <a:ext cx="1141608" cy="1141608"/>
          </a:xfrm>
          <a:prstGeom prst="rect">
            <a:avLst/>
          </a:prstGeom>
        </p:spPr>
      </p:pic>
    </p:spTree>
    <p:extLst>
      <p:ext uri="{BB962C8B-B14F-4D97-AF65-F5344CB8AC3E}">
        <p14:creationId xmlns:p14="http://schemas.microsoft.com/office/powerpoint/2010/main" val="2274707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3"/>
          <p:cNvSpPr txBox="1">
            <a:spLocks noGrp="1"/>
          </p:cNvSpPr>
          <p:nvPr>
            <p:ph type="title"/>
          </p:nvPr>
        </p:nvSpPr>
        <p:spPr>
          <a:xfrm>
            <a:off x="3072900" y="780836"/>
            <a:ext cx="4823100" cy="196866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Getting Hands Dirty.</a:t>
            </a:r>
            <a:endParaRPr dirty="0"/>
          </a:p>
        </p:txBody>
      </p:sp>
      <p:sp>
        <p:nvSpPr>
          <p:cNvPr id="340" name="Google Shape;340;p63"/>
          <p:cNvSpPr txBox="1">
            <a:spLocks noGrp="1"/>
          </p:cNvSpPr>
          <p:nvPr>
            <p:ph type="title" idx="2"/>
          </p:nvPr>
        </p:nvSpPr>
        <p:spPr>
          <a:xfrm>
            <a:off x="1041400" y="1907700"/>
            <a:ext cx="1955300" cy="132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13" name="Imagem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7323" y="4231325"/>
            <a:ext cx="1982912" cy="1116505"/>
          </a:xfrm>
          <a:prstGeom prst="rect">
            <a:avLst/>
          </a:prstGeom>
        </p:spPr>
      </p:pic>
      <p:pic>
        <p:nvPicPr>
          <p:cNvPr id="19" name="Imagem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983" y="3993104"/>
            <a:ext cx="624369" cy="624369"/>
          </a:xfrm>
          <a:prstGeom prst="rect">
            <a:avLst/>
          </a:prstGeom>
        </p:spPr>
      </p:pic>
    </p:spTree>
    <p:extLst>
      <p:ext uri="{BB962C8B-B14F-4D97-AF65-F5344CB8AC3E}">
        <p14:creationId xmlns:p14="http://schemas.microsoft.com/office/powerpoint/2010/main" val="23141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62"/>
          <p:cNvSpPr txBox="1">
            <a:spLocks noGrp="1"/>
          </p:cNvSpPr>
          <p:nvPr>
            <p:ph type="title"/>
          </p:nvPr>
        </p:nvSpPr>
        <p:spPr>
          <a:xfrm>
            <a:off x="733762" y="2235959"/>
            <a:ext cx="3904800" cy="106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Analysis I</a:t>
            </a:r>
            <a:endParaRPr dirty="0"/>
          </a:p>
        </p:txBody>
      </p:sp>
      <p:sp>
        <p:nvSpPr>
          <p:cNvPr id="334" name="Google Shape;334;p62"/>
          <p:cNvSpPr txBox="1">
            <a:spLocks noGrp="1"/>
          </p:cNvSpPr>
          <p:nvPr>
            <p:ph type="subTitle" idx="1"/>
          </p:nvPr>
        </p:nvSpPr>
        <p:spPr>
          <a:xfrm>
            <a:off x="5025946" y="2040750"/>
            <a:ext cx="3302100" cy="16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Analyze the </a:t>
            </a:r>
            <a:r>
              <a:rPr lang="en" dirty="0">
                <a:solidFill>
                  <a:schemeClr val="bg2"/>
                </a:solidFill>
                <a:hlinkClick r:id="rId3"/>
              </a:rPr>
              <a:t>data</a:t>
            </a:r>
            <a:r>
              <a:rPr lang="en" dirty="0">
                <a:solidFill>
                  <a:schemeClr val="bg2"/>
                </a:solidFill>
              </a:rPr>
              <a:t> </a:t>
            </a:r>
            <a:r>
              <a:rPr lang="en" dirty="0"/>
              <a:t>provided and present conclusions. What suspicios behaviors are presented? What’s the conclusion?</a:t>
            </a:r>
            <a:endParaRPr dirty="0"/>
          </a:p>
        </p:txBody>
      </p:sp>
      <p:pic>
        <p:nvPicPr>
          <p:cNvPr id="4" name="Image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7323" y="4231325"/>
            <a:ext cx="1982912" cy="1116505"/>
          </a:xfrm>
          <a:prstGeom prst="rect">
            <a:avLst/>
          </a:prstGeom>
        </p:spPr>
      </p:pic>
      <p:pic>
        <p:nvPicPr>
          <p:cNvPr id="5" name="Imagem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4737" y="0"/>
            <a:ext cx="1726868" cy="1726868"/>
          </a:xfrm>
          <a:prstGeom prst="rect">
            <a:avLst/>
          </a:prstGeom>
        </p:spPr>
      </p:pic>
      <p:pic>
        <p:nvPicPr>
          <p:cNvPr id="2" name="Imagem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1382" y="3297959"/>
            <a:ext cx="987479" cy="987479"/>
          </a:xfrm>
          <a:prstGeom prst="rect">
            <a:avLst/>
          </a:prstGeom>
        </p:spPr>
      </p:pic>
      <p:pic>
        <p:nvPicPr>
          <p:cNvPr id="6" name="Imagem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61200" y="3384057"/>
            <a:ext cx="815281" cy="815281"/>
          </a:xfrm>
          <a:prstGeom prst="rect">
            <a:avLst/>
          </a:prstGeom>
        </p:spPr>
      </p:pic>
    </p:spTree>
    <p:extLst>
      <p:ext uri="{BB962C8B-B14F-4D97-AF65-F5344CB8AC3E}">
        <p14:creationId xmlns:p14="http://schemas.microsoft.com/office/powerpoint/2010/main" val="108506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9" name="Image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003" y="1130506"/>
            <a:ext cx="5113603" cy="3837418"/>
          </a:xfrm>
          <a:prstGeom prst="rect">
            <a:avLst/>
          </a:prstGeom>
          <a:ln>
            <a:noFill/>
          </a:ln>
          <a:effectLst>
            <a:outerShdw blurRad="292100" dist="139700" dir="2700000" algn="tl" rotWithShape="0">
              <a:srgbClr val="333333">
                <a:alpha val="65000"/>
              </a:srgbClr>
            </a:outerShdw>
          </a:effectLst>
        </p:spPr>
      </p:pic>
      <p:sp>
        <p:nvSpPr>
          <p:cNvPr id="10" name="CaixaDeTexto 9"/>
          <p:cNvSpPr txBox="1"/>
          <p:nvPr/>
        </p:nvSpPr>
        <p:spPr>
          <a:xfrm>
            <a:off x="1736332" y="3524036"/>
            <a:ext cx="1469204" cy="307777"/>
          </a:xfrm>
          <a:prstGeom prst="rect">
            <a:avLst/>
          </a:prstGeom>
          <a:noFill/>
        </p:spPr>
        <p:txBody>
          <a:bodyPr wrap="square" rtlCol="0">
            <a:spAutoFit/>
          </a:bodyPr>
          <a:lstStyle/>
          <a:p>
            <a:r>
              <a:rPr lang="pt-BR" dirty="0">
                <a:solidFill>
                  <a:schemeClr val="bg1"/>
                </a:solidFill>
              </a:rPr>
              <a:t>87.8%</a:t>
            </a:r>
          </a:p>
        </p:txBody>
      </p:sp>
      <p:sp>
        <p:nvSpPr>
          <p:cNvPr id="13" name="CaixaDeTexto 12"/>
          <p:cNvSpPr txBox="1"/>
          <p:nvPr/>
        </p:nvSpPr>
        <p:spPr>
          <a:xfrm>
            <a:off x="1094198" y="1865605"/>
            <a:ext cx="1469204" cy="307777"/>
          </a:xfrm>
          <a:prstGeom prst="rect">
            <a:avLst/>
          </a:prstGeom>
          <a:noFill/>
        </p:spPr>
        <p:txBody>
          <a:bodyPr wrap="square" rtlCol="0">
            <a:spAutoFit/>
          </a:bodyPr>
          <a:lstStyle/>
          <a:p>
            <a:r>
              <a:rPr lang="pt-BR" dirty="0">
                <a:solidFill>
                  <a:schemeClr val="bg1"/>
                </a:solidFill>
              </a:rPr>
              <a:t>12.2%</a:t>
            </a:r>
          </a:p>
        </p:txBody>
      </p:sp>
      <p:sp>
        <p:nvSpPr>
          <p:cNvPr id="14" name="Google Shape;435;p67"/>
          <p:cNvSpPr txBox="1">
            <a:spLocks noGrp="1"/>
          </p:cNvSpPr>
          <p:nvPr>
            <p:ph type="title"/>
          </p:nvPr>
        </p:nvSpPr>
        <p:spPr>
          <a:xfrm>
            <a:off x="-347170" y="477865"/>
            <a:ext cx="4351935" cy="5245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ChargeBack</a:t>
            </a:r>
            <a:endParaRPr sz="2800" dirty="0"/>
          </a:p>
        </p:txBody>
      </p:sp>
      <p:pic>
        <p:nvPicPr>
          <p:cNvPr id="12" name="Imagem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3377" y="2281420"/>
            <a:ext cx="5493950" cy="1535589"/>
          </a:xfrm>
          <a:prstGeom prst="rect">
            <a:avLst/>
          </a:prstGeom>
          <a:ln>
            <a:noFill/>
          </a:ln>
          <a:effectLst>
            <a:outerShdw blurRad="292100" dist="139700" dir="2700000" algn="tl" rotWithShape="0">
              <a:srgbClr val="333333">
                <a:alpha val="65000"/>
              </a:srgbClr>
            </a:outerShdw>
          </a:effectLst>
        </p:spPr>
      </p:pic>
      <p:sp>
        <p:nvSpPr>
          <p:cNvPr id="17" name="Google Shape;334;p62"/>
          <p:cNvSpPr txBox="1">
            <a:spLocks noGrp="1"/>
          </p:cNvSpPr>
          <p:nvPr>
            <p:ph type="subTitle" idx="1"/>
          </p:nvPr>
        </p:nvSpPr>
        <p:spPr>
          <a:xfrm>
            <a:off x="3938512" y="874236"/>
            <a:ext cx="4703680" cy="10470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t>The first analyse made, which got my attention was the chargeback cases, which was  12.2% over 3199 transactions made. Excessive chargebacks can cause financial damage, which related me to think that this could be a potential problem that should be investigated.</a:t>
            </a:r>
            <a:endParaRPr sz="1200" b="1" dirty="0"/>
          </a:p>
        </p:txBody>
      </p:sp>
      <p:pic>
        <p:nvPicPr>
          <p:cNvPr id="19" name="Imagem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7323" y="4231325"/>
            <a:ext cx="1982912" cy="1116505"/>
          </a:xfrm>
          <a:prstGeom prst="rect">
            <a:avLst/>
          </a:prstGeom>
        </p:spPr>
      </p:pic>
    </p:spTree>
    <p:extLst>
      <p:ext uri="{BB962C8B-B14F-4D97-AF65-F5344CB8AC3E}">
        <p14:creationId xmlns:p14="http://schemas.microsoft.com/office/powerpoint/2010/main" val="95981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p>
        </p:txBody>
      </p:sp>
      <p:sp>
        <p:nvSpPr>
          <p:cNvPr id="286" name="Google Shape;286;p59">
            <a:hlinkClick r:id="rId3" action="ppaction://hlinksldjump"/>
          </p:cNvPr>
          <p:cNvSpPr txBox="1">
            <a:spLocks noGrp="1"/>
          </p:cNvSpPr>
          <p:nvPr>
            <p:ph type="title" idx="2"/>
          </p:nvPr>
        </p:nvSpPr>
        <p:spPr>
          <a:xfrm>
            <a:off x="765314" y="1668650"/>
            <a:ext cx="862500" cy="65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87" name="Google Shape;287;p59">
            <a:hlinkClick r:id="rId3" action="ppaction://hlinksldjump"/>
          </p:cNvPr>
          <p:cNvSpPr txBox="1">
            <a:spLocks noGrp="1"/>
          </p:cNvSpPr>
          <p:nvPr>
            <p:ph type="title" idx="3"/>
          </p:nvPr>
        </p:nvSpPr>
        <p:spPr>
          <a:xfrm>
            <a:off x="1627612" y="1302299"/>
            <a:ext cx="2814900" cy="9209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Understanding the Industry.</a:t>
            </a:r>
            <a:endParaRPr dirty="0"/>
          </a:p>
        </p:txBody>
      </p:sp>
      <p:sp>
        <p:nvSpPr>
          <p:cNvPr id="289" name="Google Shape;289;p59">
            <a:hlinkClick r:id="rId4" action="ppaction://hlinksldjump"/>
          </p:cNvPr>
          <p:cNvSpPr txBox="1">
            <a:spLocks noGrp="1"/>
          </p:cNvSpPr>
          <p:nvPr>
            <p:ph type="title" idx="4"/>
          </p:nvPr>
        </p:nvSpPr>
        <p:spPr>
          <a:xfrm>
            <a:off x="4701438" y="1668650"/>
            <a:ext cx="862500" cy="65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90" name="Google Shape;290;p59">
            <a:hlinkClick r:id="rId4" action="ppaction://hlinksldjump"/>
          </p:cNvPr>
          <p:cNvSpPr txBox="1">
            <a:spLocks noGrp="1"/>
          </p:cNvSpPr>
          <p:nvPr>
            <p:ph type="title" idx="5"/>
          </p:nvPr>
        </p:nvSpPr>
        <p:spPr>
          <a:xfrm>
            <a:off x="5563879" y="1668650"/>
            <a:ext cx="28149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Solving the problem.</a:t>
            </a:r>
            <a:endParaRPr dirty="0"/>
          </a:p>
        </p:txBody>
      </p:sp>
      <p:sp>
        <p:nvSpPr>
          <p:cNvPr id="292" name="Google Shape;292;p59">
            <a:hlinkClick r:id="" action="ppaction://noaction"/>
          </p:cNvPr>
          <p:cNvSpPr txBox="1">
            <a:spLocks noGrp="1"/>
          </p:cNvSpPr>
          <p:nvPr>
            <p:ph type="title" idx="7"/>
          </p:nvPr>
        </p:nvSpPr>
        <p:spPr>
          <a:xfrm>
            <a:off x="765162" y="3334250"/>
            <a:ext cx="862500" cy="65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93" name="Google Shape;293;p59">
            <a:hlinkClick r:id="" action="ppaction://noaction"/>
          </p:cNvPr>
          <p:cNvSpPr txBox="1">
            <a:spLocks noGrp="1"/>
          </p:cNvSpPr>
          <p:nvPr>
            <p:ph type="title" idx="8"/>
          </p:nvPr>
        </p:nvSpPr>
        <p:spPr>
          <a:xfrm>
            <a:off x="1627612" y="3334250"/>
            <a:ext cx="28149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Getting Hands Dirty.</a:t>
            </a:r>
            <a:endParaRPr dirty="0"/>
          </a:p>
        </p:txBody>
      </p:sp>
      <p:sp>
        <p:nvSpPr>
          <p:cNvPr id="295" name="Google Shape;295;p59">
            <a:hlinkClick r:id="" action="ppaction://noaction"/>
          </p:cNvPr>
          <p:cNvSpPr txBox="1">
            <a:spLocks noGrp="1"/>
          </p:cNvSpPr>
          <p:nvPr>
            <p:ph type="title" idx="13"/>
          </p:nvPr>
        </p:nvSpPr>
        <p:spPr>
          <a:xfrm>
            <a:off x="4701438" y="3188399"/>
            <a:ext cx="862500" cy="65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296" name="Google Shape;296;p59">
            <a:hlinkClick r:id="" action="ppaction://noaction"/>
          </p:cNvPr>
          <p:cNvSpPr txBox="1">
            <a:spLocks noGrp="1"/>
          </p:cNvSpPr>
          <p:nvPr>
            <p:ph type="title" idx="14"/>
          </p:nvPr>
        </p:nvSpPr>
        <p:spPr>
          <a:xfrm>
            <a:off x="5563729" y="3188399"/>
            <a:ext cx="28149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Conclusions.</a:t>
            </a:r>
            <a:endParaRPr dirty="0"/>
          </a:p>
        </p:txBody>
      </p:sp>
      <p:pic>
        <p:nvPicPr>
          <p:cNvPr id="16" name="Imagem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7323" y="4231325"/>
            <a:ext cx="1982912" cy="11165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7" y="1207770"/>
            <a:ext cx="4923587" cy="3694823"/>
          </a:xfrm>
          <a:prstGeom prst="rect">
            <a:avLst/>
          </a:prstGeom>
          <a:ln>
            <a:noFill/>
          </a:ln>
          <a:effectLst>
            <a:outerShdw blurRad="292100" dist="139700" dir="2700000" algn="tl" rotWithShape="0">
              <a:srgbClr val="333333">
                <a:alpha val="65000"/>
              </a:srgbClr>
            </a:outerShdw>
          </a:effectLst>
        </p:spPr>
      </p:pic>
      <p:sp>
        <p:nvSpPr>
          <p:cNvPr id="10" name="CaixaDeTexto 9"/>
          <p:cNvSpPr txBox="1"/>
          <p:nvPr/>
        </p:nvSpPr>
        <p:spPr>
          <a:xfrm>
            <a:off x="758479" y="2331455"/>
            <a:ext cx="1469204" cy="307777"/>
          </a:xfrm>
          <a:prstGeom prst="rect">
            <a:avLst/>
          </a:prstGeom>
          <a:noFill/>
        </p:spPr>
        <p:txBody>
          <a:bodyPr wrap="square" rtlCol="0">
            <a:spAutoFit/>
          </a:bodyPr>
          <a:lstStyle/>
          <a:p>
            <a:r>
              <a:rPr lang="pt-BR" dirty="0">
                <a:solidFill>
                  <a:schemeClr val="bg1"/>
                </a:solidFill>
              </a:rPr>
              <a:t>25.9%</a:t>
            </a:r>
          </a:p>
        </p:txBody>
      </p:sp>
      <p:sp>
        <p:nvSpPr>
          <p:cNvPr id="13" name="CaixaDeTexto 12"/>
          <p:cNvSpPr txBox="1"/>
          <p:nvPr/>
        </p:nvSpPr>
        <p:spPr>
          <a:xfrm>
            <a:off x="1822790" y="3471129"/>
            <a:ext cx="1469204" cy="307777"/>
          </a:xfrm>
          <a:prstGeom prst="rect">
            <a:avLst/>
          </a:prstGeom>
          <a:noFill/>
        </p:spPr>
        <p:txBody>
          <a:bodyPr wrap="square" rtlCol="0">
            <a:spAutoFit/>
          </a:bodyPr>
          <a:lstStyle/>
          <a:p>
            <a:r>
              <a:rPr lang="pt-BR" dirty="0">
                <a:solidFill>
                  <a:schemeClr val="bg1"/>
                </a:solidFill>
              </a:rPr>
              <a:t>74.1%</a:t>
            </a:r>
          </a:p>
        </p:txBody>
      </p:sp>
      <p:sp>
        <p:nvSpPr>
          <p:cNvPr id="14" name="Google Shape;435;p67"/>
          <p:cNvSpPr txBox="1">
            <a:spLocks noGrp="1"/>
          </p:cNvSpPr>
          <p:nvPr>
            <p:ph type="title"/>
          </p:nvPr>
        </p:nvSpPr>
        <p:spPr>
          <a:xfrm>
            <a:off x="-347168" y="606000"/>
            <a:ext cx="4351935" cy="5245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Client Device</a:t>
            </a:r>
            <a:endParaRPr sz="3200" dirty="0"/>
          </a:p>
        </p:txBody>
      </p:sp>
      <p:sp>
        <p:nvSpPr>
          <p:cNvPr id="17" name="Google Shape;334;p62"/>
          <p:cNvSpPr txBox="1">
            <a:spLocks noGrp="1"/>
          </p:cNvSpPr>
          <p:nvPr>
            <p:ph type="subTitle" idx="1"/>
          </p:nvPr>
        </p:nvSpPr>
        <p:spPr>
          <a:xfrm>
            <a:off x="3855961" y="787722"/>
            <a:ext cx="4703680" cy="10616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t>25.9% over 3199 transactions were made without registering a client_device_id , which let me thinking this could be a possible system error, or all of those transactions were made in person, without using a </a:t>
            </a:r>
            <a:r>
              <a:rPr lang="en-US" sz="1200" b="1" dirty="0"/>
              <a:t>properly</a:t>
            </a:r>
            <a:r>
              <a:rPr lang="en" sz="1200" b="1" dirty="0"/>
              <a:t> device, which gets harder to track suspicious client behaviour.</a:t>
            </a:r>
            <a:endParaRPr sz="1200" b="1" dirty="0"/>
          </a:p>
        </p:txBody>
      </p:sp>
      <p:pic>
        <p:nvPicPr>
          <p:cNvPr id="3" name="Imagem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5961" y="2081215"/>
            <a:ext cx="4404461" cy="2412635"/>
          </a:xfrm>
          <a:prstGeom prst="rect">
            <a:avLst/>
          </a:prstGeom>
          <a:ln>
            <a:noFill/>
          </a:ln>
          <a:effectLst>
            <a:outerShdw blurRad="292100" dist="139700" dir="2700000" algn="tl" rotWithShape="0">
              <a:srgbClr val="333333">
                <a:alpha val="65000"/>
              </a:srgbClr>
            </a:outerShdw>
          </a:effectLst>
        </p:spPr>
      </p:pic>
      <p:pic>
        <p:nvPicPr>
          <p:cNvPr id="11" name="Imagem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7323" y="4231325"/>
            <a:ext cx="1982912" cy="1116505"/>
          </a:xfrm>
          <a:prstGeom prst="rect">
            <a:avLst/>
          </a:prstGeom>
        </p:spPr>
      </p:pic>
    </p:spTree>
    <p:extLst>
      <p:ext uri="{BB962C8B-B14F-4D97-AF65-F5344CB8AC3E}">
        <p14:creationId xmlns:p14="http://schemas.microsoft.com/office/powerpoint/2010/main" val="30752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14" name="Google Shape;435;p67"/>
          <p:cNvSpPr txBox="1">
            <a:spLocks noGrp="1"/>
          </p:cNvSpPr>
          <p:nvPr>
            <p:ph type="title"/>
          </p:nvPr>
        </p:nvSpPr>
        <p:spPr>
          <a:xfrm>
            <a:off x="0" y="280658"/>
            <a:ext cx="4174123" cy="5245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Transactions Analysis</a:t>
            </a:r>
            <a:endParaRPr sz="2800" dirty="0"/>
          </a:p>
        </p:txBody>
      </p:sp>
      <p:sp>
        <p:nvSpPr>
          <p:cNvPr id="17" name="Google Shape;334;p62"/>
          <p:cNvSpPr txBox="1">
            <a:spLocks noGrp="1"/>
          </p:cNvSpPr>
          <p:nvPr>
            <p:ph type="subTitle" idx="1"/>
          </p:nvPr>
        </p:nvSpPr>
        <p:spPr>
          <a:xfrm>
            <a:off x="4510355" y="353535"/>
            <a:ext cx="4387069" cy="1117249"/>
          </a:xfrm>
          <a:prstGeom prst="rect">
            <a:avLst/>
          </a:prstGeom>
        </p:spPr>
        <p:txBody>
          <a:bodyPr spcFirstLastPara="1" wrap="square" lIns="91425" tIns="91425" rIns="91425" bIns="91425" anchor="t" anchorCtr="0">
            <a:noAutofit/>
          </a:bodyPr>
          <a:lstStyle/>
          <a:p>
            <a:pPr marL="0" lvl="0" indent="0" algn="l"/>
            <a:r>
              <a:rPr lang="en" sz="1200" b="1" dirty="0"/>
              <a:t>Checking the user_id, (our customers) who purchased more than 10 times at the same merchant. The idea is to check, because frauds may happen frequently at the same merchant. After seeing that, we can assume that we had 4 customers with suspicious behavior, some reaching over 20 transactions at the same merchant in a short period of time.</a:t>
            </a:r>
            <a:endParaRPr sz="1200" dirty="0"/>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009" y="1606042"/>
            <a:ext cx="4002918" cy="3002189"/>
          </a:xfrm>
          <a:prstGeom prst="rect">
            <a:avLst/>
          </a:prstGeom>
          <a:ln>
            <a:noFill/>
          </a:ln>
          <a:effectLst>
            <a:outerShdw blurRad="292100" dist="139700" dir="2700000" algn="tl" rotWithShape="0">
              <a:srgbClr val="333333">
                <a:alpha val="65000"/>
              </a:srgbClr>
            </a:outerShdw>
          </a:effectLst>
        </p:spPr>
      </p:pic>
      <p:sp>
        <p:nvSpPr>
          <p:cNvPr id="9" name="CaixaDeTexto 8"/>
          <p:cNvSpPr txBox="1"/>
          <p:nvPr/>
        </p:nvSpPr>
        <p:spPr>
          <a:xfrm>
            <a:off x="1886568" y="4349950"/>
            <a:ext cx="1469204" cy="261610"/>
          </a:xfrm>
          <a:prstGeom prst="rect">
            <a:avLst/>
          </a:prstGeom>
          <a:noFill/>
        </p:spPr>
        <p:txBody>
          <a:bodyPr wrap="square" rtlCol="0">
            <a:spAutoFit/>
          </a:bodyPr>
          <a:lstStyle/>
          <a:p>
            <a:r>
              <a:rPr lang="pt-BR" sz="1050" dirty="0" err="1">
                <a:solidFill>
                  <a:schemeClr val="tx1"/>
                </a:solidFill>
              </a:rPr>
              <a:t>User_id</a:t>
            </a:r>
            <a:endParaRPr lang="pt-BR" sz="1050" dirty="0">
              <a:solidFill>
                <a:schemeClr val="tx1"/>
              </a:solidFill>
            </a:endParaRPr>
          </a:p>
        </p:txBody>
      </p:sp>
      <p:sp>
        <p:nvSpPr>
          <p:cNvPr id="15" name="CaixaDeTexto 14"/>
          <p:cNvSpPr txBox="1"/>
          <p:nvPr/>
        </p:nvSpPr>
        <p:spPr>
          <a:xfrm rot="16200000">
            <a:off x="-139152" y="2788610"/>
            <a:ext cx="1469204" cy="246221"/>
          </a:xfrm>
          <a:prstGeom prst="rect">
            <a:avLst/>
          </a:prstGeom>
          <a:noFill/>
        </p:spPr>
        <p:txBody>
          <a:bodyPr wrap="square" rtlCol="0">
            <a:spAutoFit/>
          </a:bodyPr>
          <a:lstStyle/>
          <a:p>
            <a:r>
              <a:rPr lang="pt-BR" sz="1000" dirty="0" err="1">
                <a:solidFill>
                  <a:schemeClr val="tx1"/>
                </a:solidFill>
              </a:rPr>
              <a:t>transactions</a:t>
            </a:r>
            <a:endParaRPr lang="pt-BR" sz="1000" dirty="0">
              <a:solidFill>
                <a:schemeClr val="tx1"/>
              </a:solidFill>
            </a:endParaRPr>
          </a:p>
        </p:txBody>
      </p:sp>
      <p:pic>
        <p:nvPicPr>
          <p:cNvPr id="5" name="Image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0355" y="1733519"/>
            <a:ext cx="3977500" cy="2747236"/>
          </a:xfrm>
          <a:prstGeom prst="rect">
            <a:avLst/>
          </a:prstGeom>
          <a:ln>
            <a:noFill/>
          </a:ln>
          <a:effectLst>
            <a:outerShdw blurRad="292100" dist="139700" dir="2700000" algn="tl" rotWithShape="0">
              <a:srgbClr val="333333">
                <a:alpha val="65000"/>
              </a:srgbClr>
            </a:outerShdw>
          </a:effectLst>
        </p:spPr>
      </p:pic>
      <p:pic>
        <p:nvPicPr>
          <p:cNvPr id="16" name="Imagem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7323" y="4231325"/>
            <a:ext cx="1982912" cy="1116505"/>
          </a:xfrm>
          <a:prstGeom prst="rect">
            <a:avLst/>
          </a:prstGeom>
        </p:spPr>
      </p:pic>
    </p:spTree>
    <p:extLst>
      <p:ext uri="{BB962C8B-B14F-4D97-AF65-F5344CB8AC3E}">
        <p14:creationId xmlns:p14="http://schemas.microsoft.com/office/powerpoint/2010/main" val="143401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14" name="Google Shape;435;p67"/>
          <p:cNvSpPr txBox="1">
            <a:spLocks noGrp="1"/>
          </p:cNvSpPr>
          <p:nvPr>
            <p:ph type="title"/>
          </p:nvPr>
        </p:nvSpPr>
        <p:spPr>
          <a:xfrm>
            <a:off x="-85008" y="649907"/>
            <a:ext cx="4351935" cy="5245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Transactions Analysis</a:t>
            </a:r>
            <a:endParaRPr sz="2800" dirty="0"/>
          </a:p>
        </p:txBody>
      </p:sp>
      <p:sp>
        <p:nvSpPr>
          <p:cNvPr id="17" name="Google Shape;334;p62"/>
          <p:cNvSpPr txBox="1">
            <a:spLocks noGrp="1"/>
          </p:cNvSpPr>
          <p:nvPr>
            <p:ph type="subTitle" idx="1"/>
          </p:nvPr>
        </p:nvSpPr>
        <p:spPr>
          <a:xfrm>
            <a:off x="4266927" y="649907"/>
            <a:ext cx="4576532" cy="9887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t>After creating a local database instance, importing all transactional_sample present, </a:t>
            </a:r>
            <a:r>
              <a:rPr lang="pt-BR" sz="1200" b="1" dirty="0"/>
              <a:t>I</a:t>
            </a:r>
            <a:r>
              <a:rPr lang="en" sz="1200" b="1" dirty="0"/>
              <a:t> had to query this data, to see exactly the merchant_id corresponded to the user_id, exactly the merchants which our customers had purchased.</a:t>
            </a:r>
            <a:endParaRPr sz="1200" dirty="0"/>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21" y="2119901"/>
            <a:ext cx="8494138" cy="1630166"/>
          </a:xfrm>
          <a:prstGeom prst="rect">
            <a:avLst/>
          </a:prstGeom>
          <a:ln>
            <a:noFill/>
          </a:ln>
          <a:effectLst>
            <a:outerShdw blurRad="292100" dist="139700" dir="2700000" algn="tl" rotWithShape="0">
              <a:srgbClr val="333333">
                <a:alpha val="65000"/>
              </a:srgbClr>
            </a:outerShdw>
          </a:effectLst>
        </p:spPr>
      </p:pic>
      <p:pic>
        <p:nvPicPr>
          <p:cNvPr id="10" name="Imagem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7323" y="4231325"/>
            <a:ext cx="1982912" cy="1116505"/>
          </a:xfrm>
          <a:prstGeom prst="rect">
            <a:avLst/>
          </a:prstGeom>
        </p:spPr>
      </p:pic>
    </p:spTree>
    <p:extLst>
      <p:ext uri="{BB962C8B-B14F-4D97-AF65-F5344CB8AC3E}">
        <p14:creationId xmlns:p14="http://schemas.microsoft.com/office/powerpoint/2010/main" val="348979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14" name="Google Shape;435;p67"/>
          <p:cNvSpPr txBox="1">
            <a:spLocks noGrp="1"/>
          </p:cNvSpPr>
          <p:nvPr>
            <p:ph type="title"/>
          </p:nvPr>
        </p:nvSpPr>
        <p:spPr>
          <a:xfrm>
            <a:off x="0" y="366802"/>
            <a:ext cx="4020010" cy="5245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Transactions [Different Card Number]</a:t>
            </a:r>
            <a:endParaRPr sz="2800" dirty="0"/>
          </a:p>
        </p:txBody>
      </p:sp>
      <p:sp>
        <p:nvSpPr>
          <p:cNvPr id="17" name="Google Shape;334;p62"/>
          <p:cNvSpPr txBox="1">
            <a:spLocks noGrp="1"/>
          </p:cNvSpPr>
          <p:nvPr>
            <p:ph type="subTitle" idx="1"/>
          </p:nvPr>
        </p:nvSpPr>
        <p:spPr>
          <a:xfrm>
            <a:off x="4143637" y="525948"/>
            <a:ext cx="4703680" cy="10870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t>After carefully analysing, </a:t>
            </a:r>
            <a:r>
              <a:rPr lang="pt-BR" sz="1200" b="1" dirty="0"/>
              <a:t>I</a:t>
            </a:r>
            <a:r>
              <a:rPr lang="en" sz="1200" b="1" dirty="0"/>
              <a:t> select a specific user_id to visualize the transactions, and we can figure out that, this customer had over 10 transactions at the same merchant, besides, bought it with different cards, an amount more than average in the dataset, in addition to that, all the transactions were chargebacks. </a:t>
            </a:r>
            <a:endParaRPr sz="1200" dirty="0"/>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366" y="1878572"/>
            <a:ext cx="7277083" cy="2605284"/>
          </a:xfrm>
          <a:prstGeom prst="rect">
            <a:avLst/>
          </a:prstGeom>
          <a:ln>
            <a:noFill/>
          </a:ln>
          <a:effectLst>
            <a:outerShdw blurRad="292100" dist="139700" dir="2700000" algn="tl" rotWithShape="0">
              <a:srgbClr val="333333">
                <a:alpha val="65000"/>
              </a:srgbClr>
            </a:outerShdw>
          </a:effectLst>
        </p:spPr>
      </p:pic>
      <p:pic>
        <p:nvPicPr>
          <p:cNvPr id="7" name="Imagem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7323" y="4231325"/>
            <a:ext cx="1982912" cy="1116505"/>
          </a:xfrm>
          <a:prstGeom prst="rect">
            <a:avLst/>
          </a:prstGeom>
        </p:spPr>
      </p:pic>
    </p:spTree>
    <p:extLst>
      <p:ext uri="{BB962C8B-B14F-4D97-AF65-F5344CB8AC3E}">
        <p14:creationId xmlns:p14="http://schemas.microsoft.com/office/powerpoint/2010/main" val="333792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14" name="Google Shape;435;p67"/>
          <p:cNvSpPr txBox="1">
            <a:spLocks noGrp="1"/>
          </p:cNvSpPr>
          <p:nvPr>
            <p:ph type="title"/>
          </p:nvPr>
        </p:nvSpPr>
        <p:spPr>
          <a:xfrm>
            <a:off x="0" y="366802"/>
            <a:ext cx="4020010" cy="5245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Transactions  [Amount]</a:t>
            </a:r>
            <a:endParaRPr sz="2800" dirty="0"/>
          </a:p>
        </p:txBody>
      </p:sp>
      <p:sp>
        <p:nvSpPr>
          <p:cNvPr id="17" name="Google Shape;334;p62"/>
          <p:cNvSpPr txBox="1">
            <a:spLocks noGrp="1"/>
          </p:cNvSpPr>
          <p:nvPr>
            <p:ph type="subTitle" idx="1"/>
          </p:nvPr>
        </p:nvSpPr>
        <p:spPr>
          <a:xfrm>
            <a:off x="4143637" y="546861"/>
            <a:ext cx="3890738" cy="10870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200" b="1" dirty="0" err="1"/>
              <a:t>Getting</a:t>
            </a:r>
            <a:r>
              <a:rPr lang="pt-BR" sz="1200" b="1" dirty="0"/>
              <a:t> </a:t>
            </a:r>
            <a:r>
              <a:rPr lang="pt-BR" sz="1200" b="1" dirty="0" err="1"/>
              <a:t>historical</a:t>
            </a:r>
            <a:r>
              <a:rPr lang="pt-BR" sz="1200" b="1" dirty="0"/>
              <a:t> </a:t>
            </a:r>
            <a:r>
              <a:rPr lang="pt-BR" sz="1200" b="1" dirty="0" err="1"/>
              <a:t>highest</a:t>
            </a:r>
            <a:r>
              <a:rPr lang="pt-BR" sz="1200" b="1" dirty="0"/>
              <a:t> </a:t>
            </a:r>
            <a:r>
              <a:rPr lang="pt-BR" sz="1200" b="1" dirty="0" err="1"/>
              <a:t>transactions</a:t>
            </a:r>
            <a:r>
              <a:rPr lang="pt-BR" sz="1200" b="1" dirty="0"/>
              <a:t> </a:t>
            </a:r>
            <a:r>
              <a:rPr lang="pt-BR" sz="1200" b="1" dirty="0" err="1"/>
              <a:t>to</a:t>
            </a:r>
            <a:r>
              <a:rPr lang="pt-BR" sz="1200" b="1" dirty="0"/>
              <a:t> </a:t>
            </a:r>
            <a:r>
              <a:rPr lang="pt-BR" sz="1200" b="1" dirty="0" err="1"/>
              <a:t>check</a:t>
            </a:r>
            <a:r>
              <a:rPr lang="pt-BR" sz="1200" b="1" dirty="0"/>
              <a:t> </a:t>
            </a:r>
            <a:r>
              <a:rPr lang="pt-BR" sz="1200" b="1" dirty="0" err="1"/>
              <a:t>if</a:t>
            </a:r>
            <a:r>
              <a:rPr lang="pt-BR" sz="1200" b="1" dirty="0"/>
              <a:t> </a:t>
            </a:r>
            <a:r>
              <a:rPr lang="pt-BR" sz="1200" b="1" dirty="0" err="1"/>
              <a:t>there’s</a:t>
            </a:r>
            <a:r>
              <a:rPr lang="pt-BR" sz="1200" b="1" dirty="0"/>
              <a:t> similar </a:t>
            </a:r>
            <a:r>
              <a:rPr lang="pt-BR" sz="1200" b="1" dirty="0" err="1"/>
              <a:t>purchases</a:t>
            </a:r>
            <a:r>
              <a:rPr lang="pt-BR" sz="1200" b="1" dirty="0"/>
              <a:t>, </a:t>
            </a:r>
            <a:r>
              <a:rPr lang="pt-BR" sz="1200" b="1" dirty="0" err="1"/>
              <a:t>mostly</a:t>
            </a:r>
            <a:r>
              <a:rPr lang="pt-BR" sz="1200" b="1" dirty="0"/>
              <a:t> close </a:t>
            </a:r>
            <a:r>
              <a:rPr lang="pt-BR" sz="1200" b="1" dirty="0" err="1"/>
              <a:t>to</a:t>
            </a:r>
            <a:r>
              <a:rPr lang="pt-BR" sz="1200" b="1" dirty="0"/>
              <a:t> </a:t>
            </a:r>
            <a:r>
              <a:rPr lang="pt-BR" sz="1200" b="1" dirty="0" err="1"/>
              <a:t>the</a:t>
            </a:r>
            <a:r>
              <a:rPr lang="pt-BR" sz="1200" b="1" dirty="0"/>
              <a:t> </a:t>
            </a:r>
            <a:r>
              <a:rPr lang="pt-BR" sz="1200" b="1" dirty="0" err="1"/>
              <a:t>same</a:t>
            </a:r>
            <a:r>
              <a:rPr lang="pt-BR" sz="1200" b="1" dirty="0"/>
              <a:t> </a:t>
            </a:r>
            <a:r>
              <a:rPr lang="pt-BR" sz="1200" b="1" dirty="0" err="1"/>
              <a:t>value</a:t>
            </a:r>
            <a:r>
              <a:rPr lang="pt-BR" sz="1200" b="1" dirty="0"/>
              <a:t> as </a:t>
            </a:r>
            <a:r>
              <a:rPr lang="pt-BR" sz="1200" b="1" dirty="0" err="1"/>
              <a:t>before</a:t>
            </a:r>
            <a:r>
              <a:rPr lang="pt-BR" sz="1200" b="1" dirty="0"/>
              <a:t>, made by </a:t>
            </a:r>
            <a:r>
              <a:rPr lang="pt-BR" sz="1200" b="1" dirty="0" err="1"/>
              <a:t>the</a:t>
            </a:r>
            <a:r>
              <a:rPr lang="pt-BR" sz="1200" b="1" dirty="0"/>
              <a:t> </a:t>
            </a:r>
            <a:r>
              <a:rPr lang="pt-BR" sz="1200" b="1" dirty="0" err="1"/>
              <a:t>same</a:t>
            </a:r>
            <a:r>
              <a:rPr lang="pt-BR" sz="1200" b="1" dirty="0"/>
              <a:t> </a:t>
            </a:r>
            <a:r>
              <a:rPr lang="pt-BR" sz="1200" b="1" dirty="0" err="1"/>
              <a:t>customer</a:t>
            </a:r>
            <a:r>
              <a:rPr lang="pt-BR" sz="1200" b="1" dirty="0"/>
              <a:t>, </a:t>
            </a:r>
            <a:r>
              <a:rPr lang="pt-BR" sz="1200" b="1" dirty="0" err="1"/>
              <a:t>who</a:t>
            </a:r>
            <a:r>
              <a:rPr lang="pt-BR" sz="1200" b="1" dirty="0"/>
              <a:t> </a:t>
            </a:r>
            <a:r>
              <a:rPr lang="pt-BR" sz="1200" b="1" dirty="0" err="1"/>
              <a:t>can</a:t>
            </a:r>
            <a:r>
              <a:rPr lang="pt-BR" sz="1200" b="1" dirty="0"/>
              <a:t> </a:t>
            </a:r>
            <a:r>
              <a:rPr lang="pt-BR" sz="1200" b="1" dirty="0" err="1"/>
              <a:t>perform</a:t>
            </a:r>
            <a:r>
              <a:rPr lang="pt-BR" sz="1200" b="1" dirty="0"/>
              <a:t> in </a:t>
            </a:r>
            <a:r>
              <a:rPr lang="pt-BR" sz="1200" b="1" dirty="0" err="1"/>
              <a:t>fraudulent</a:t>
            </a:r>
            <a:r>
              <a:rPr lang="pt-BR" sz="1200" b="1" dirty="0"/>
              <a:t> </a:t>
            </a:r>
            <a:r>
              <a:rPr lang="pt-BR" sz="1200" b="1" dirty="0" err="1"/>
              <a:t>behavior</a:t>
            </a:r>
            <a:endParaRPr sz="1200" dirty="0"/>
          </a:p>
        </p:txBody>
      </p:sp>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7323" y="4231325"/>
            <a:ext cx="1982912" cy="1116505"/>
          </a:xfrm>
          <a:prstGeom prst="rect">
            <a:avLst/>
          </a:prstGeom>
        </p:spPr>
      </p:pic>
      <p:pic>
        <p:nvPicPr>
          <p:cNvPr id="2" name="Image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786" y="2056818"/>
            <a:ext cx="6955589" cy="21745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25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14" name="Google Shape;435;p67"/>
          <p:cNvSpPr txBox="1">
            <a:spLocks noGrp="1"/>
          </p:cNvSpPr>
          <p:nvPr>
            <p:ph type="title"/>
          </p:nvPr>
        </p:nvSpPr>
        <p:spPr>
          <a:xfrm>
            <a:off x="0" y="366802"/>
            <a:ext cx="4020010" cy="5245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Transactions</a:t>
            </a:r>
            <a:br>
              <a:rPr lang="en" sz="2800" dirty="0"/>
            </a:br>
            <a:r>
              <a:rPr lang="en" sz="2800" dirty="0"/>
              <a:t> [Amount]</a:t>
            </a:r>
            <a:endParaRPr sz="2800" dirty="0"/>
          </a:p>
        </p:txBody>
      </p:sp>
      <p:sp>
        <p:nvSpPr>
          <p:cNvPr id="17" name="Google Shape;334;p62"/>
          <p:cNvSpPr txBox="1">
            <a:spLocks noGrp="1"/>
          </p:cNvSpPr>
          <p:nvPr>
            <p:ph type="subTitle" idx="1"/>
          </p:nvPr>
        </p:nvSpPr>
        <p:spPr>
          <a:xfrm>
            <a:off x="4143637" y="525948"/>
            <a:ext cx="4137334" cy="10870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200" b="1" dirty="0" err="1"/>
              <a:t>Considering</a:t>
            </a:r>
            <a:r>
              <a:rPr lang="pt-BR" sz="1200" b="1" dirty="0"/>
              <a:t> </a:t>
            </a:r>
            <a:r>
              <a:rPr lang="pt-BR" sz="1200" b="1" dirty="0" err="1"/>
              <a:t>the</a:t>
            </a:r>
            <a:r>
              <a:rPr lang="pt-BR" sz="1200" b="1" dirty="0"/>
              <a:t> </a:t>
            </a:r>
            <a:r>
              <a:rPr lang="pt-BR" sz="1200" b="1" dirty="0" err="1"/>
              <a:t>highest</a:t>
            </a:r>
            <a:r>
              <a:rPr lang="pt-BR" sz="1200" b="1" dirty="0"/>
              <a:t> </a:t>
            </a:r>
            <a:r>
              <a:rPr lang="pt-BR" sz="1200" b="1" dirty="0" err="1"/>
              <a:t>transactions</a:t>
            </a:r>
            <a:r>
              <a:rPr lang="pt-BR" sz="1200" b="1" dirty="0"/>
              <a:t>, </a:t>
            </a:r>
            <a:r>
              <a:rPr lang="pt-BR" sz="1200" b="1" dirty="0" err="1"/>
              <a:t>who</a:t>
            </a:r>
            <a:r>
              <a:rPr lang="pt-BR" sz="1200" b="1" dirty="0"/>
              <a:t> had </a:t>
            </a:r>
            <a:r>
              <a:rPr lang="pt-BR" sz="1200" b="1" dirty="0" err="1"/>
              <a:t>chargeback</a:t>
            </a:r>
            <a:r>
              <a:rPr lang="pt-BR" sz="1200" b="1" dirty="0"/>
              <a:t>, we </a:t>
            </a:r>
            <a:r>
              <a:rPr lang="pt-BR" sz="1200" b="1" dirty="0" err="1"/>
              <a:t>can</a:t>
            </a:r>
            <a:r>
              <a:rPr lang="pt-BR" sz="1200" b="1" dirty="0"/>
              <a:t> </a:t>
            </a:r>
            <a:r>
              <a:rPr lang="pt-BR" sz="1200" b="1" dirty="0" err="1"/>
              <a:t>notice</a:t>
            </a:r>
            <a:r>
              <a:rPr lang="pt-BR" sz="1200" b="1" dirty="0"/>
              <a:t> that </a:t>
            </a:r>
            <a:r>
              <a:rPr lang="pt-BR" sz="1200" b="1" dirty="0" err="1"/>
              <a:t>there’s</a:t>
            </a:r>
            <a:r>
              <a:rPr lang="pt-BR" sz="1200" b="1" dirty="0"/>
              <a:t> </a:t>
            </a:r>
            <a:r>
              <a:rPr lang="pt-BR" sz="1200" b="1" dirty="0" err="1"/>
              <a:t>an</a:t>
            </a:r>
            <a:r>
              <a:rPr lang="pt-BR" sz="1200" b="1" dirty="0"/>
              <a:t> </a:t>
            </a:r>
            <a:r>
              <a:rPr lang="pt-BR" sz="1200" b="1" dirty="0" err="1"/>
              <a:t>user_id</a:t>
            </a:r>
            <a:r>
              <a:rPr lang="pt-BR" sz="1200" b="1" dirty="0"/>
              <a:t> </a:t>
            </a:r>
            <a:r>
              <a:rPr lang="pt-BR" sz="1200" b="1" dirty="0" err="1"/>
              <a:t>who</a:t>
            </a:r>
            <a:r>
              <a:rPr lang="pt-BR" sz="1200" b="1" dirty="0"/>
              <a:t> </a:t>
            </a:r>
            <a:r>
              <a:rPr lang="pt-BR" sz="1200" b="1" dirty="0" err="1"/>
              <a:t>purchased</a:t>
            </a:r>
            <a:r>
              <a:rPr lang="pt-BR" sz="1200" b="1" dirty="0"/>
              <a:t> over </a:t>
            </a:r>
            <a:r>
              <a:rPr lang="pt-BR" sz="1200" b="1" dirty="0" err="1"/>
              <a:t>the</a:t>
            </a:r>
            <a:r>
              <a:rPr lang="pt-BR" sz="1200" b="1" dirty="0"/>
              <a:t> </a:t>
            </a:r>
            <a:r>
              <a:rPr lang="pt-BR" sz="1200" b="1" dirty="0" err="1"/>
              <a:t>average</a:t>
            </a:r>
            <a:r>
              <a:rPr lang="pt-BR" sz="1200" b="1" dirty="0"/>
              <a:t> </a:t>
            </a:r>
            <a:r>
              <a:rPr lang="pt-BR" sz="1200" b="1" dirty="0" err="1"/>
              <a:t>transactions</a:t>
            </a:r>
            <a:r>
              <a:rPr lang="pt-BR" sz="1200" b="1" dirty="0"/>
              <a:t>, </a:t>
            </a:r>
            <a:r>
              <a:rPr lang="pt-BR" sz="1200" b="1" dirty="0" err="1"/>
              <a:t>frequently</a:t>
            </a:r>
            <a:r>
              <a:rPr lang="pt-BR" sz="1200" b="1" dirty="0"/>
              <a:t> in a short </a:t>
            </a:r>
            <a:r>
              <a:rPr lang="pt-BR" sz="1200" b="1" dirty="0" err="1"/>
              <a:t>period</a:t>
            </a:r>
            <a:r>
              <a:rPr lang="pt-BR" sz="1200" b="1" dirty="0"/>
              <a:t> </a:t>
            </a:r>
            <a:r>
              <a:rPr lang="pt-BR" sz="1200" b="1" dirty="0" err="1"/>
              <a:t>of</a:t>
            </a:r>
            <a:r>
              <a:rPr lang="pt-BR" sz="1200" b="1" dirty="0"/>
              <a:t> time.</a:t>
            </a:r>
            <a:endParaRPr sz="1200" dirty="0"/>
          </a:p>
        </p:txBody>
      </p:sp>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7323" y="4231325"/>
            <a:ext cx="1982912" cy="1116505"/>
          </a:xfrm>
          <a:prstGeom prst="rect">
            <a:avLst/>
          </a:prstGeom>
        </p:spPr>
      </p:pic>
      <p:pic>
        <p:nvPicPr>
          <p:cNvPr id="3" name="Imagem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106" y="2009993"/>
            <a:ext cx="8702211" cy="20944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3159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14" name="Google Shape;435;p67"/>
          <p:cNvSpPr txBox="1">
            <a:spLocks noGrp="1"/>
          </p:cNvSpPr>
          <p:nvPr>
            <p:ph type="title"/>
          </p:nvPr>
        </p:nvSpPr>
        <p:spPr>
          <a:xfrm>
            <a:off x="0" y="366802"/>
            <a:ext cx="4020010" cy="5245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Transactions [Different Card Number]</a:t>
            </a:r>
            <a:endParaRPr sz="2800" dirty="0"/>
          </a:p>
        </p:txBody>
      </p:sp>
      <p:sp>
        <p:nvSpPr>
          <p:cNvPr id="17" name="Google Shape;334;p62"/>
          <p:cNvSpPr txBox="1">
            <a:spLocks noGrp="1"/>
          </p:cNvSpPr>
          <p:nvPr>
            <p:ph type="subTitle" idx="1"/>
          </p:nvPr>
        </p:nvSpPr>
        <p:spPr>
          <a:xfrm>
            <a:off x="4143637" y="560783"/>
            <a:ext cx="4527753" cy="10870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200" b="1" dirty="0"/>
              <a:t>The </a:t>
            </a:r>
            <a:r>
              <a:rPr lang="pt-BR" sz="1200" b="1" dirty="0" err="1"/>
              <a:t>same</a:t>
            </a:r>
            <a:r>
              <a:rPr lang="pt-BR" sz="1200" b="1" dirty="0"/>
              <a:t> </a:t>
            </a:r>
            <a:r>
              <a:rPr lang="pt-BR" sz="1200" b="1" dirty="0" err="1"/>
              <a:t>customer</a:t>
            </a:r>
            <a:r>
              <a:rPr lang="pt-BR" sz="1200" b="1" dirty="0"/>
              <a:t>, </a:t>
            </a:r>
            <a:r>
              <a:rPr lang="pt-BR" sz="1200" b="1" dirty="0" err="1"/>
              <a:t>who</a:t>
            </a:r>
            <a:r>
              <a:rPr lang="pt-BR" sz="1200" b="1" dirty="0"/>
              <a:t> had </a:t>
            </a:r>
            <a:r>
              <a:rPr lang="pt-BR" sz="1200" b="1" dirty="0" err="1"/>
              <a:t>the</a:t>
            </a:r>
            <a:r>
              <a:rPr lang="pt-BR" sz="1200" b="1" dirty="0"/>
              <a:t> </a:t>
            </a:r>
            <a:r>
              <a:rPr lang="pt-BR" sz="1200" b="1" dirty="0" err="1"/>
              <a:t>highest</a:t>
            </a:r>
            <a:r>
              <a:rPr lang="pt-BR" sz="1200" b="1" dirty="0"/>
              <a:t> </a:t>
            </a:r>
            <a:r>
              <a:rPr lang="pt-BR" sz="1200" b="1" dirty="0" err="1"/>
              <a:t>historical</a:t>
            </a:r>
            <a:r>
              <a:rPr lang="pt-BR" sz="1200" b="1" dirty="0"/>
              <a:t> </a:t>
            </a:r>
            <a:r>
              <a:rPr lang="pt-BR" sz="1200" b="1" dirty="0" err="1"/>
              <a:t>values</a:t>
            </a:r>
            <a:r>
              <a:rPr lang="pt-BR" sz="1200" b="1" dirty="0"/>
              <a:t>, also had </a:t>
            </a:r>
            <a:r>
              <a:rPr lang="pt-BR" sz="1200" b="1" dirty="0" err="1"/>
              <a:t>transactions</a:t>
            </a:r>
            <a:r>
              <a:rPr lang="pt-BR" sz="1200" b="1" dirty="0"/>
              <a:t> with diferente </a:t>
            </a:r>
            <a:r>
              <a:rPr lang="en" sz="1200" b="1" dirty="0"/>
              <a:t>card</a:t>
            </a:r>
            <a:r>
              <a:rPr lang="pt-BR" sz="1200" b="1" dirty="0"/>
              <a:t> </a:t>
            </a:r>
            <a:r>
              <a:rPr lang="en" sz="1200" b="1" dirty="0"/>
              <a:t>numbers</a:t>
            </a:r>
            <a:r>
              <a:rPr lang="pt-BR" sz="1200" b="1" dirty="0"/>
              <a:t>, not </a:t>
            </a:r>
            <a:r>
              <a:rPr lang="pt-BR" sz="1200" b="1" dirty="0" err="1"/>
              <a:t>only</a:t>
            </a:r>
            <a:r>
              <a:rPr lang="pt-BR" sz="1200" b="1" dirty="0"/>
              <a:t> in </a:t>
            </a:r>
            <a:r>
              <a:rPr lang="pt-BR" sz="1200" b="1" dirty="0" err="1"/>
              <a:t>the</a:t>
            </a:r>
            <a:r>
              <a:rPr lang="pt-BR" sz="1200" b="1" dirty="0"/>
              <a:t> </a:t>
            </a:r>
            <a:r>
              <a:rPr lang="en-US" sz="1200" b="1" dirty="0"/>
              <a:t>same</a:t>
            </a:r>
            <a:r>
              <a:rPr lang="pt-BR" sz="1200" b="1" dirty="0"/>
              <a:t> Merchant but </a:t>
            </a:r>
            <a:r>
              <a:rPr lang="pt-BR" sz="1200" b="1" dirty="0" err="1"/>
              <a:t>others</a:t>
            </a:r>
            <a:r>
              <a:rPr lang="pt-BR" sz="1200" b="1" dirty="0"/>
              <a:t>.</a:t>
            </a:r>
            <a:endParaRPr sz="1200" dirty="0"/>
          </a:p>
        </p:txBody>
      </p:sp>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7323" y="4231325"/>
            <a:ext cx="1982912" cy="1116505"/>
          </a:xfrm>
          <a:prstGeom prst="rect">
            <a:avLst/>
          </a:prstGeom>
        </p:spPr>
      </p:pic>
      <p:pic>
        <p:nvPicPr>
          <p:cNvPr id="4" name="Image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662" y="1975873"/>
            <a:ext cx="8396728" cy="22554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6686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5" name="Imagem 4">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0677" y="392347"/>
            <a:ext cx="2238797" cy="2238797"/>
          </a:xfrm>
          <a:prstGeom prst="rect">
            <a:avLst/>
          </a:prstGeom>
        </p:spPr>
      </p:pic>
      <p:sp>
        <p:nvSpPr>
          <p:cNvPr id="8" name="Google Shape;334;p62"/>
          <p:cNvSpPr txBox="1">
            <a:spLocks noGrp="1"/>
          </p:cNvSpPr>
          <p:nvPr>
            <p:ph type="subTitle" idx="1"/>
          </p:nvPr>
        </p:nvSpPr>
        <p:spPr>
          <a:xfrm>
            <a:off x="1550357" y="2916246"/>
            <a:ext cx="6199436" cy="196012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solidFill>
              </a:rPr>
              <a:t>Full Fraud Analysis Case [version 1.0.0]</a:t>
            </a:r>
          </a:p>
          <a:p>
            <a:pPr marL="0" lvl="0" indent="0" algn="l" rtl="0">
              <a:spcBef>
                <a:spcPts val="0"/>
              </a:spcBef>
              <a:spcAft>
                <a:spcPts val="0"/>
              </a:spcAft>
              <a:buNone/>
            </a:pPr>
            <a:r>
              <a:rPr lang="en" b="1" dirty="0">
                <a:solidFill>
                  <a:schemeClr val="bg2"/>
                </a:solidFill>
              </a:rPr>
              <a:t> </a:t>
            </a:r>
          </a:p>
          <a:p>
            <a:pPr marL="0" lvl="0" indent="0" algn="l" rtl="0">
              <a:spcBef>
                <a:spcPts val="0"/>
              </a:spcBef>
              <a:spcAft>
                <a:spcPts val="0"/>
              </a:spcAft>
              <a:buNone/>
            </a:pPr>
            <a:r>
              <a:rPr lang="en" b="1" dirty="0">
                <a:solidFill>
                  <a:schemeClr val="bg2"/>
                </a:solidFill>
              </a:rPr>
              <a:t>Python:</a:t>
            </a:r>
          </a:p>
          <a:p>
            <a:pPr marL="0" lvl="0" indent="0" algn="l" rtl="0">
              <a:spcBef>
                <a:spcPts val="0"/>
              </a:spcBef>
              <a:spcAft>
                <a:spcPts val="0"/>
              </a:spcAft>
              <a:buNone/>
            </a:pPr>
            <a:r>
              <a:rPr lang="pt-BR" sz="1200" dirty="0">
                <a:solidFill>
                  <a:schemeClr val="bg2"/>
                </a:solidFill>
                <a:hlinkClick r:id="rId5"/>
              </a:rPr>
              <a:t>https://github.com/Deividev365/payment_fraud_analysis/blob/main/fraud_analysis.ipynb</a:t>
            </a:r>
            <a:endParaRPr lang="pt-BR" sz="1200" dirty="0">
              <a:solidFill>
                <a:schemeClr val="bg2"/>
              </a:solidFill>
            </a:endParaRPr>
          </a:p>
          <a:p>
            <a:pPr marL="0" lvl="0" indent="0" algn="l" rtl="0">
              <a:spcBef>
                <a:spcPts val="0"/>
              </a:spcBef>
              <a:spcAft>
                <a:spcPts val="0"/>
              </a:spcAft>
              <a:buNone/>
            </a:pPr>
            <a:endParaRPr lang="pt-BR" sz="1200" dirty="0">
              <a:solidFill>
                <a:schemeClr val="bg2"/>
              </a:solidFill>
            </a:endParaRPr>
          </a:p>
          <a:p>
            <a:pPr marL="0" lvl="0" indent="0" algn="l" rtl="0">
              <a:spcBef>
                <a:spcPts val="0"/>
              </a:spcBef>
              <a:spcAft>
                <a:spcPts val="0"/>
              </a:spcAft>
              <a:buNone/>
            </a:pPr>
            <a:r>
              <a:rPr lang="pt-BR" b="1" dirty="0">
                <a:solidFill>
                  <a:schemeClr val="bg2"/>
                </a:solidFill>
              </a:rPr>
              <a:t>SQL Queries: </a:t>
            </a:r>
          </a:p>
          <a:p>
            <a:pPr marL="0" lvl="0" indent="0" algn="l"/>
            <a:r>
              <a:rPr lang="pt-BR" sz="1200" b="1" dirty="0">
                <a:solidFill>
                  <a:schemeClr val="bg1"/>
                </a:solidFill>
                <a:hlinkClick r:id="rId6"/>
              </a:rPr>
              <a:t>https://github.com/Deividev365/payment_fraud_analysis/blob/main/queries.sql</a:t>
            </a:r>
            <a:endParaRPr lang="pt-BR" sz="1200" b="1" dirty="0">
              <a:solidFill>
                <a:schemeClr val="bg1"/>
              </a:solidFill>
            </a:endParaRPr>
          </a:p>
          <a:p>
            <a:pPr marL="0" lvl="0" indent="0" algn="l" rtl="0">
              <a:spcBef>
                <a:spcPts val="0"/>
              </a:spcBef>
              <a:spcAft>
                <a:spcPts val="0"/>
              </a:spcAft>
              <a:buNone/>
            </a:pPr>
            <a:endParaRPr lang="pt-BR" sz="1200" dirty="0">
              <a:solidFill>
                <a:schemeClr val="bg2"/>
              </a:solidFill>
            </a:endParaRPr>
          </a:p>
        </p:txBody>
      </p:sp>
      <p:pic>
        <p:nvPicPr>
          <p:cNvPr id="9" name="Imagem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87323" y="4231325"/>
            <a:ext cx="1982912" cy="1116505"/>
          </a:xfrm>
          <a:prstGeom prst="rect">
            <a:avLst/>
          </a:prstGeom>
        </p:spPr>
      </p:pic>
      <p:pic>
        <p:nvPicPr>
          <p:cNvPr id="6" name="Imagem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8558728">
            <a:off x="5306637" y="1767615"/>
            <a:ext cx="1256567" cy="1256567"/>
          </a:xfrm>
          <a:prstGeom prst="rect">
            <a:avLst/>
          </a:prstGeom>
        </p:spPr>
      </p:pic>
    </p:spTree>
    <p:extLst>
      <p:ext uri="{BB962C8B-B14F-4D97-AF65-F5344CB8AC3E}">
        <p14:creationId xmlns:p14="http://schemas.microsoft.com/office/powerpoint/2010/main" val="210539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62"/>
          <p:cNvSpPr txBox="1">
            <a:spLocks noGrp="1"/>
          </p:cNvSpPr>
          <p:nvPr>
            <p:ph type="title"/>
          </p:nvPr>
        </p:nvSpPr>
        <p:spPr>
          <a:xfrm>
            <a:off x="733762" y="2235959"/>
            <a:ext cx="3904800" cy="106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Analysis II</a:t>
            </a:r>
            <a:endParaRPr dirty="0"/>
          </a:p>
        </p:txBody>
      </p:sp>
      <p:sp>
        <p:nvSpPr>
          <p:cNvPr id="334" name="Google Shape;334;p62"/>
          <p:cNvSpPr txBox="1">
            <a:spLocks noGrp="1"/>
          </p:cNvSpPr>
          <p:nvPr>
            <p:ph type="subTitle" idx="1"/>
          </p:nvPr>
        </p:nvSpPr>
        <p:spPr>
          <a:xfrm>
            <a:off x="5025946" y="2040750"/>
            <a:ext cx="3302100" cy="16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addition to the spreadsheet data, what other data would you consider to find patterns of possible fraudulent behavior?</a:t>
            </a:r>
            <a:endParaRPr dirty="0"/>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7323" y="4231325"/>
            <a:ext cx="1982912" cy="1116505"/>
          </a:xfrm>
          <a:prstGeom prst="rect">
            <a:avLst/>
          </a:prstGeom>
        </p:spPr>
      </p:pic>
      <p:pic>
        <p:nvPicPr>
          <p:cNvPr id="5" name="Image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4737" y="0"/>
            <a:ext cx="1726868" cy="1726868"/>
          </a:xfrm>
          <a:prstGeom prst="rect">
            <a:avLst/>
          </a:prstGeom>
        </p:spPr>
      </p:pic>
      <p:pic>
        <p:nvPicPr>
          <p:cNvPr id="2" name="Imagem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8683" y="3243846"/>
            <a:ext cx="987479" cy="987479"/>
          </a:xfrm>
          <a:prstGeom prst="rect">
            <a:avLst/>
          </a:prstGeom>
        </p:spPr>
      </p:pic>
      <p:pic>
        <p:nvPicPr>
          <p:cNvPr id="7" name="Imagem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1200" y="3384057"/>
            <a:ext cx="815281" cy="815281"/>
          </a:xfrm>
          <a:prstGeom prst="rect">
            <a:avLst/>
          </a:prstGeom>
        </p:spPr>
      </p:pic>
    </p:spTree>
    <p:extLst>
      <p:ext uri="{BB962C8B-B14F-4D97-AF65-F5344CB8AC3E}">
        <p14:creationId xmlns:p14="http://schemas.microsoft.com/office/powerpoint/2010/main" val="337208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62"/>
          <p:cNvSpPr txBox="1">
            <a:spLocks noGrp="1"/>
          </p:cNvSpPr>
          <p:nvPr>
            <p:ph type="title"/>
          </p:nvPr>
        </p:nvSpPr>
        <p:spPr>
          <a:xfrm>
            <a:off x="1658065" y="200552"/>
            <a:ext cx="5914603" cy="85219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Possibilities Beyond</a:t>
            </a:r>
            <a:endParaRPr dirty="0"/>
          </a:p>
        </p:txBody>
      </p:sp>
      <p:sp>
        <p:nvSpPr>
          <p:cNvPr id="334" name="Google Shape;334;p62"/>
          <p:cNvSpPr txBox="1">
            <a:spLocks noGrp="1"/>
          </p:cNvSpPr>
          <p:nvPr>
            <p:ph type="subTitle" idx="1"/>
          </p:nvPr>
        </p:nvSpPr>
        <p:spPr>
          <a:xfrm>
            <a:off x="1179703" y="1086960"/>
            <a:ext cx="2251549" cy="6378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IP Adress: Containing transaction’s Location</a:t>
            </a:r>
            <a:endParaRPr b="1" dirty="0"/>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7323" y="4231325"/>
            <a:ext cx="1982912" cy="1116505"/>
          </a:xfrm>
          <a:prstGeom prst="rect">
            <a:avLst/>
          </a:prstGeom>
        </p:spPr>
      </p:pic>
      <p:grpSp>
        <p:nvGrpSpPr>
          <p:cNvPr id="7" name="Google Shape;1624;p107"/>
          <p:cNvGrpSpPr/>
          <p:nvPr/>
        </p:nvGrpSpPr>
        <p:grpSpPr>
          <a:xfrm>
            <a:off x="527681" y="2184172"/>
            <a:ext cx="3977853" cy="2475506"/>
            <a:chOff x="235800" y="830650"/>
            <a:chExt cx="6978450" cy="4588844"/>
          </a:xfrm>
        </p:grpSpPr>
        <p:sp>
          <p:nvSpPr>
            <p:cNvPr id="8" name="Google Shape;1625;p10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26;p10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27;p10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28;p10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29;p10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30;p10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6392;p135"/>
          <p:cNvGrpSpPr/>
          <p:nvPr/>
        </p:nvGrpSpPr>
        <p:grpSpPr>
          <a:xfrm>
            <a:off x="1557610" y="3826560"/>
            <a:ext cx="268722" cy="255953"/>
            <a:chOff x="6239925" y="2032450"/>
            <a:chExt cx="472775" cy="472775"/>
          </a:xfrm>
        </p:grpSpPr>
        <p:sp>
          <p:nvSpPr>
            <p:cNvPr id="15" name="Google Shape;6393;p135"/>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6394;p135"/>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7" name="Google Shape;6392;p135"/>
          <p:cNvGrpSpPr/>
          <p:nvPr/>
        </p:nvGrpSpPr>
        <p:grpSpPr>
          <a:xfrm>
            <a:off x="3213657" y="2832938"/>
            <a:ext cx="268722" cy="255953"/>
            <a:chOff x="6239925" y="2032450"/>
            <a:chExt cx="472775" cy="472775"/>
          </a:xfrm>
        </p:grpSpPr>
        <p:sp>
          <p:nvSpPr>
            <p:cNvPr id="18" name="Google Shape;6393;p135"/>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6394;p135"/>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 name="Google Shape;6392;p135"/>
          <p:cNvGrpSpPr/>
          <p:nvPr/>
        </p:nvGrpSpPr>
        <p:grpSpPr>
          <a:xfrm>
            <a:off x="997768" y="2881595"/>
            <a:ext cx="268722" cy="255953"/>
            <a:chOff x="6239925" y="2032450"/>
            <a:chExt cx="472775" cy="472775"/>
          </a:xfrm>
        </p:grpSpPr>
        <p:sp>
          <p:nvSpPr>
            <p:cNvPr id="21" name="Google Shape;6393;p135"/>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6394;p135"/>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 name="Google Shape;6392;p135"/>
          <p:cNvGrpSpPr/>
          <p:nvPr/>
        </p:nvGrpSpPr>
        <p:grpSpPr>
          <a:xfrm>
            <a:off x="2557898" y="3421925"/>
            <a:ext cx="268722" cy="255953"/>
            <a:chOff x="6239925" y="2032450"/>
            <a:chExt cx="472775" cy="472775"/>
          </a:xfrm>
        </p:grpSpPr>
        <p:sp>
          <p:nvSpPr>
            <p:cNvPr id="24" name="Google Shape;6393;p135"/>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6394;p135"/>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 name="Retângulo 5"/>
          <p:cNvSpPr/>
          <p:nvPr/>
        </p:nvSpPr>
        <p:spPr>
          <a:xfrm>
            <a:off x="4683628" y="1205165"/>
            <a:ext cx="3223816" cy="2031325"/>
          </a:xfrm>
          <a:prstGeom prst="rect">
            <a:avLst/>
          </a:prstGeom>
        </p:spPr>
        <p:txBody>
          <a:bodyPr wrap="square">
            <a:spAutoFit/>
          </a:bodyPr>
          <a:lstStyle/>
          <a:p>
            <a:pPr marL="285750" indent="-285750">
              <a:buFont typeface="Wingdings" panose="05000000000000000000" pitchFamily="2" charset="2"/>
              <a:buChar char="q"/>
            </a:pPr>
            <a:r>
              <a:rPr lang="en-US" b="1" dirty="0">
                <a:solidFill>
                  <a:schemeClr val="bg1"/>
                </a:solidFill>
                <a:latin typeface="Fira Sans" panose="020B0604020202020204" charset="0"/>
              </a:rPr>
              <a:t>Shipping information: If the transaction involves physical goods, the shipping information (e.g., address, name) could be compared against the billing information to identify inconsistencies.</a:t>
            </a:r>
          </a:p>
          <a:p>
            <a:br>
              <a:rPr lang="en-US" dirty="0">
                <a:latin typeface="Fira Sans" panose="020B0604020202020204" charset="0"/>
              </a:rPr>
            </a:br>
            <a:endParaRPr lang="pt-BR" dirty="0">
              <a:latin typeface="Fira Sans" panose="020B0604020202020204" charset="0"/>
            </a:endParaRPr>
          </a:p>
        </p:txBody>
      </p:sp>
      <p:sp>
        <p:nvSpPr>
          <p:cNvPr id="26" name="Retângulo 25"/>
          <p:cNvSpPr/>
          <p:nvPr/>
        </p:nvSpPr>
        <p:spPr>
          <a:xfrm>
            <a:off x="4683627" y="3236620"/>
            <a:ext cx="3223816" cy="1600438"/>
          </a:xfrm>
          <a:prstGeom prst="rect">
            <a:avLst/>
          </a:prstGeom>
        </p:spPr>
        <p:txBody>
          <a:bodyPr wrap="square">
            <a:spAutoFit/>
          </a:bodyPr>
          <a:lstStyle/>
          <a:p>
            <a:pPr marL="285750" indent="-285750">
              <a:buFont typeface="Wingdings" panose="05000000000000000000" pitchFamily="2" charset="2"/>
              <a:buChar char="q"/>
            </a:pPr>
            <a:r>
              <a:rPr lang="en-US" b="1" dirty="0">
                <a:solidFill>
                  <a:schemeClr val="bg1"/>
                </a:solidFill>
                <a:latin typeface="Fira Sans" panose="020B0604020202020204" charset="0"/>
              </a:rPr>
              <a:t>Email or phone number: Verifying the email or phone number associated with the transaction could help identify fake or stolen identities.</a:t>
            </a:r>
          </a:p>
          <a:p>
            <a:br>
              <a:rPr lang="en-US" dirty="0"/>
            </a:br>
            <a:endParaRPr lang="pt-BR" dirty="0"/>
          </a:p>
        </p:txBody>
      </p:sp>
      <p:pic>
        <p:nvPicPr>
          <p:cNvPr id="27" name="Imagem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6755" y="1599866"/>
            <a:ext cx="784047" cy="784047"/>
          </a:xfrm>
          <a:prstGeom prst="rect">
            <a:avLst/>
          </a:prstGeom>
        </p:spPr>
      </p:pic>
      <p:pic>
        <p:nvPicPr>
          <p:cNvPr id="28" name="Imagem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5485" y="3329272"/>
            <a:ext cx="809270" cy="809270"/>
          </a:xfrm>
          <a:prstGeom prst="rect">
            <a:avLst/>
          </a:prstGeom>
        </p:spPr>
      </p:pic>
    </p:spTree>
    <p:extLst>
      <p:ext uri="{BB962C8B-B14F-4D97-AF65-F5344CB8AC3E}">
        <p14:creationId xmlns:p14="http://schemas.microsoft.com/office/powerpoint/2010/main" val="126766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3"/>
          <p:cNvSpPr txBox="1">
            <a:spLocks noGrp="1"/>
          </p:cNvSpPr>
          <p:nvPr>
            <p:ph type="title"/>
          </p:nvPr>
        </p:nvSpPr>
        <p:spPr>
          <a:xfrm>
            <a:off x="3072900" y="780836"/>
            <a:ext cx="4823100" cy="196866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Understanding the Industry.</a:t>
            </a:r>
            <a:endParaRPr dirty="0"/>
          </a:p>
        </p:txBody>
      </p:sp>
      <p:sp>
        <p:nvSpPr>
          <p:cNvPr id="340" name="Google Shape;340;p63"/>
          <p:cNvSpPr txBox="1">
            <a:spLocks noGrp="1"/>
          </p:cNvSpPr>
          <p:nvPr>
            <p:ph type="title" idx="2"/>
          </p:nvPr>
        </p:nvSpPr>
        <p:spPr>
          <a:xfrm>
            <a:off x="1248000" y="1907700"/>
            <a:ext cx="1748700" cy="132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pic>
        <p:nvPicPr>
          <p:cNvPr id="13" name="Imagem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7323" y="4231325"/>
            <a:ext cx="1982912" cy="1116505"/>
          </a:xfrm>
          <a:prstGeom prst="rect">
            <a:avLst/>
          </a:prstGeom>
        </p:spPr>
      </p:pic>
      <p:pic>
        <p:nvPicPr>
          <p:cNvPr id="15" name="Imagem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983" y="3993104"/>
            <a:ext cx="624369" cy="6243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62"/>
          <p:cNvSpPr txBox="1">
            <a:spLocks noGrp="1"/>
          </p:cNvSpPr>
          <p:nvPr>
            <p:ph type="title"/>
          </p:nvPr>
        </p:nvSpPr>
        <p:spPr>
          <a:xfrm>
            <a:off x="733762" y="2235959"/>
            <a:ext cx="3904800" cy="106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Analysis III</a:t>
            </a:r>
            <a:endParaRPr dirty="0"/>
          </a:p>
        </p:txBody>
      </p:sp>
      <p:sp>
        <p:nvSpPr>
          <p:cNvPr id="334" name="Google Shape;334;p62"/>
          <p:cNvSpPr txBox="1">
            <a:spLocks noGrp="1"/>
          </p:cNvSpPr>
          <p:nvPr>
            <p:ph type="subTitle" idx="1"/>
          </p:nvPr>
        </p:nvSpPr>
        <p:spPr>
          <a:xfrm>
            <a:off x="5025946" y="2040750"/>
            <a:ext cx="3302100" cy="16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Considering the conclusions, what are the others suggestions in order to prevent frauds or chargebacks?</a:t>
            </a:r>
            <a:endParaRPr dirty="0"/>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7323" y="4231325"/>
            <a:ext cx="1982912" cy="1116505"/>
          </a:xfrm>
          <a:prstGeom prst="rect">
            <a:avLst/>
          </a:prstGeom>
        </p:spPr>
      </p:pic>
      <p:pic>
        <p:nvPicPr>
          <p:cNvPr id="5" name="Image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4737" y="0"/>
            <a:ext cx="1726868" cy="1726868"/>
          </a:xfrm>
          <a:prstGeom prst="rect">
            <a:avLst/>
          </a:prstGeom>
        </p:spPr>
      </p:pic>
      <p:pic>
        <p:nvPicPr>
          <p:cNvPr id="2" name="Imagem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6337" y="3297959"/>
            <a:ext cx="987479" cy="987479"/>
          </a:xfrm>
          <a:prstGeom prst="rect">
            <a:avLst/>
          </a:prstGeom>
        </p:spPr>
      </p:pic>
      <p:pic>
        <p:nvPicPr>
          <p:cNvPr id="7" name="Imagem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1200" y="3384057"/>
            <a:ext cx="815281" cy="815281"/>
          </a:xfrm>
          <a:prstGeom prst="rect">
            <a:avLst/>
          </a:prstGeom>
        </p:spPr>
      </p:pic>
    </p:spTree>
    <p:extLst>
      <p:ext uri="{BB962C8B-B14F-4D97-AF65-F5344CB8AC3E}">
        <p14:creationId xmlns:p14="http://schemas.microsoft.com/office/powerpoint/2010/main" val="101217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62"/>
          <p:cNvSpPr txBox="1">
            <a:spLocks noGrp="1"/>
          </p:cNvSpPr>
          <p:nvPr>
            <p:ph type="title"/>
          </p:nvPr>
        </p:nvSpPr>
        <p:spPr>
          <a:xfrm>
            <a:off x="1743566" y="-55986"/>
            <a:ext cx="5204905" cy="106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Fraud Prevention</a:t>
            </a:r>
            <a:endParaRPr sz="3600" dirty="0"/>
          </a:p>
        </p:txBody>
      </p:sp>
      <p:sp>
        <p:nvSpPr>
          <p:cNvPr id="334" name="Google Shape;334;p62"/>
          <p:cNvSpPr txBox="1">
            <a:spLocks noGrp="1"/>
          </p:cNvSpPr>
          <p:nvPr>
            <p:ph type="subTitle" idx="1"/>
          </p:nvPr>
        </p:nvSpPr>
        <p:spPr>
          <a:xfrm>
            <a:off x="159498" y="1470419"/>
            <a:ext cx="2695039" cy="13241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1" dirty="0"/>
              <a:t>U</a:t>
            </a:r>
            <a:r>
              <a:rPr lang="en" b="1" dirty="0"/>
              <a:t>sing AI fraud detection Softwares to prevent fraudelent actions, including chargebacks operation;</a:t>
            </a:r>
            <a:endParaRPr b="1" dirty="0"/>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7323" y="4231325"/>
            <a:ext cx="1982912" cy="1116505"/>
          </a:xfrm>
          <a:prstGeom prst="rect">
            <a:avLst/>
          </a:prstGeom>
        </p:spPr>
      </p:pic>
      <p:pic>
        <p:nvPicPr>
          <p:cNvPr id="3" name="Imagem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954" y="2985852"/>
            <a:ext cx="1704422" cy="1704422"/>
          </a:xfrm>
          <a:prstGeom prst="rect">
            <a:avLst/>
          </a:prstGeom>
        </p:spPr>
      </p:pic>
      <p:sp>
        <p:nvSpPr>
          <p:cNvPr id="9" name="Google Shape;334;p62"/>
          <p:cNvSpPr txBox="1">
            <a:spLocks/>
          </p:cNvSpPr>
          <p:nvPr/>
        </p:nvSpPr>
        <p:spPr>
          <a:xfrm>
            <a:off x="2918975" y="1472039"/>
            <a:ext cx="2854089" cy="11786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1pPr>
            <a:lvl2pPr marL="914400" marR="0" lvl="1"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2pPr>
            <a:lvl3pPr marL="1371600" marR="0" lvl="2"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3pPr>
            <a:lvl4pPr marL="1828800" marR="0" lvl="3"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4pPr>
            <a:lvl5pPr marL="2286000" marR="0" lvl="4"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5pPr>
            <a:lvl6pPr marL="2743200" marR="0" lvl="5"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6pPr>
            <a:lvl7pPr marL="3200400" marR="0" lvl="6"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7pPr>
            <a:lvl8pPr marL="3657600" marR="0" lvl="7"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8pPr>
            <a:lvl9pPr marL="4114800" marR="0" lvl="8"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9pPr>
          </a:lstStyle>
          <a:p>
            <a:pPr marL="0" indent="0"/>
            <a:r>
              <a:rPr lang="en-US" b="1" dirty="0"/>
              <a:t>Being accurately to PCI DSS compliance rules to stay up to the market secure environment;</a:t>
            </a:r>
          </a:p>
        </p:txBody>
      </p:sp>
      <p:pic>
        <p:nvPicPr>
          <p:cNvPr id="6" name="Imagem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9986" y="2784172"/>
            <a:ext cx="2693540" cy="1895703"/>
          </a:xfrm>
          <a:prstGeom prst="rect">
            <a:avLst/>
          </a:prstGeom>
        </p:spPr>
      </p:pic>
      <p:sp>
        <p:nvSpPr>
          <p:cNvPr id="8" name="Retângulo 7"/>
          <p:cNvSpPr/>
          <p:nvPr/>
        </p:nvSpPr>
        <p:spPr>
          <a:xfrm>
            <a:off x="5932603" y="2399230"/>
            <a:ext cx="4572000" cy="523220"/>
          </a:xfrm>
          <a:prstGeom prst="rect">
            <a:avLst/>
          </a:prstGeom>
        </p:spPr>
        <p:txBody>
          <a:bodyPr>
            <a:spAutoFit/>
          </a:bodyPr>
          <a:lstStyle/>
          <a:p>
            <a:br>
              <a:rPr lang="en-US" dirty="0"/>
            </a:br>
            <a:endParaRPr lang="pt-BR" dirty="0"/>
          </a:p>
        </p:txBody>
      </p:sp>
      <p:sp>
        <p:nvSpPr>
          <p:cNvPr id="13" name="Google Shape;334;p62"/>
          <p:cNvSpPr txBox="1">
            <a:spLocks/>
          </p:cNvSpPr>
          <p:nvPr/>
        </p:nvSpPr>
        <p:spPr>
          <a:xfrm>
            <a:off x="6093152" y="1470419"/>
            <a:ext cx="2938408" cy="11803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1pPr>
            <a:lvl2pPr marL="914400" marR="0" lvl="1"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2pPr>
            <a:lvl3pPr marL="1371600" marR="0" lvl="2"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3pPr>
            <a:lvl4pPr marL="1828800" marR="0" lvl="3"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4pPr>
            <a:lvl5pPr marL="2286000" marR="0" lvl="4"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5pPr>
            <a:lvl6pPr marL="2743200" marR="0" lvl="5"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6pPr>
            <a:lvl7pPr marL="3200400" marR="0" lvl="6"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7pPr>
            <a:lvl8pPr marL="3657600" marR="0" lvl="7"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8pPr>
            <a:lvl9pPr marL="4114800" marR="0" lvl="8"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9pPr>
          </a:lstStyle>
          <a:p>
            <a:pPr marL="0" indent="0"/>
            <a:r>
              <a:rPr lang="en-US" b="1" dirty="0"/>
              <a:t>Providing excellent customer service. It can reduce chargebacks by addressing customer concerns;</a:t>
            </a:r>
          </a:p>
        </p:txBody>
      </p:sp>
      <p:pic>
        <p:nvPicPr>
          <p:cNvPr id="10" name="Imagem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22281" y="2794571"/>
            <a:ext cx="1696322" cy="1696322"/>
          </a:xfrm>
          <a:prstGeom prst="rect">
            <a:avLst/>
          </a:prstGeom>
        </p:spPr>
      </p:pic>
    </p:spTree>
    <p:extLst>
      <p:ext uri="{BB962C8B-B14F-4D97-AF65-F5344CB8AC3E}">
        <p14:creationId xmlns:p14="http://schemas.microsoft.com/office/powerpoint/2010/main" val="349361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3"/>
          <p:cNvSpPr txBox="1">
            <a:spLocks noGrp="1"/>
          </p:cNvSpPr>
          <p:nvPr>
            <p:ph type="title"/>
          </p:nvPr>
        </p:nvSpPr>
        <p:spPr>
          <a:xfrm>
            <a:off x="3072900" y="780836"/>
            <a:ext cx="4823100" cy="196866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Conclusions.</a:t>
            </a:r>
            <a:endParaRPr dirty="0"/>
          </a:p>
        </p:txBody>
      </p:sp>
      <p:sp>
        <p:nvSpPr>
          <p:cNvPr id="340" name="Google Shape;340;p63"/>
          <p:cNvSpPr txBox="1">
            <a:spLocks noGrp="1"/>
          </p:cNvSpPr>
          <p:nvPr>
            <p:ph type="title" idx="2"/>
          </p:nvPr>
        </p:nvSpPr>
        <p:spPr>
          <a:xfrm>
            <a:off x="1041400" y="1907700"/>
            <a:ext cx="2031500" cy="132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13" name="Imagem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7323" y="4231325"/>
            <a:ext cx="1982912" cy="1116505"/>
          </a:xfrm>
          <a:prstGeom prst="rect">
            <a:avLst/>
          </a:prstGeom>
        </p:spPr>
      </p:pic>
      <p:pic>
        <p:nvPicPr>
          <p:cNvPr id="2" name="Image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2442" y="4032156"/>
            <a:ext cx="624369" cy="624369"/>
          </a:xfrm>
          <a:prstGeom prst="rect">
            <a:avLst/>
          </a:prstGeom>
        </p:spPr>
      </p:pic>
    </p:spTree>
    <p:extLst>
      <p:ext uri="{BB962C8B-B14F-4D97-AF65-F5344CB8AC3E}">
        <p14:creationId xmlns:p14="http://schemas.microsoft.com/office/powerpoint/2010/main" val="296784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77"/>
          <p:cNvSpPr txBox="1">
            <a:spLocks noGrp="1"/>
          </p:cNvSpPr>
          <p:nvPr>
            <p:ph type="title"/>
          </p:nvPr>
        </p:nvSpPr>
        <p:spPr>
          <a:xfrm>
            <a:off x="2075838" y="4076675"/>
            <a:ext cx="49923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—Carl Sagan</a:t>
            </a:r>
            <a:endParaRPr dirty="0"/>
          </a:p>
        </p:txBody>
      </p:sp>
      <p:sp>
        <p:nvSpPr>
          <p:cNvPr id="612" name="Google Shape;612;p77"/>
          <p:cNvSpPr txBox="1">
            <a:spLocks noGrp="1"/>
          </p:cNvSpPr>
          <p:nvPr>
            <p:ph type="subTitle" idx="1"/>
          </p:nvPr>
        </p:nvSpPr>
        <p:spPr>
          <a:xfrm>
            <a:off x="2075850" y="2887963"/>
            <a:ext cx="4992300" cy="115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“Imagination will often carry us to worlds that never were. But without it we go nowhere”</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61"/>
          <p:cNvSpPr txBox="1">
            <a:spLocks noGrp="1"/>
          </p:cNvSpPr>
          <p:nvPr>
            <p:ph type="title"/>
          </p:nvPr>
        </p:nvSpPr>
        <p:spPr>
          <a:xfrm>
            <a:off x="2251962" y="318498"/>
            <a:ext cx="4352400" cy="72946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Referências</a:t>
            </a:r>
            <a:endParaRPr dirty="0"/>
          </a:p>
        </p:txBody>
      </p:sp>
      <p:sp>
        <p:nvSpPr>
          <p:cNvPr id="3" name="Retângulo 2"/>
          <p:cNvSpPr/>
          <p:nvPr/>
        </p:nvSpPr>
        <p:spPr>
          <a:xfrm>
            <a:off x="164386" y="1204003"/>
            <a:ext cx="8804953" cy="3970318"/>
          </a:xfrm>
          <a:prstGeom prst="rect">
            <a:avLst/>
          </a:prstGeom>
        </p:spPr>
        <p:txBody>
          <a:bodyPr wrap="square">
            <a:spAutoFit/>
          </a:bodyPr>
          <a:lstStyle/>
          <a:p>
            <a:r>
              <a:rPr lang="pt-BR" dirty="0">
                <a:solidFill>
                  <a:schemeClr val="bg1"/>
                </a:solidFill>
                <a:latin typeface="Fira Sans" panose="020B0604020202020204" charset="0"/>
              </a:rPr>
              <a:t>Bonfim, C.A. Modelo Preditivo para detecção de fraudes. </a:t>
            </a:r>
            <a:r>
              <a:rPr lang="pt-BR" b="1" dirty="0">
                <a:solidFill>
                  <a:schemeClr val="bg1"/>
                </a:solidFill>
                <a:latin typeface="Fira Sans" panose="020B0604020202020204" charset="0"/>
              </a:rPr>
              <a:t>Medium</a:t>
            </a:r>
            <a:r>
              <a:rPr lang="pt-BR" dirty="0">
                <a:solidFill>
                  <a:schemeClr val="bg1"/>
                </a:solidFill>
                <a:latin typeface="Fira Sans" panose="020B0604020202020204" charset="0"/>
              </a:rPr>
              <a:t>, 01/02/2021. Disponível em: https://carlos-bonfim.medium.com/modelo-preditivo-para-detec%C3%A7%C3%A3o-de-fraudes-a3ec4ce54497. Acessado em: 05/02/2023.</a:t>
            </a:r>
          </a:p>
          <a:p>
            <a:r>
              <a:rPr lang="pt-BR" dirty="0">
                <a:solidFill>
                  <a:schemeClr val="bg1"/>
                </a:solidFill>
                <a:latin typeface="Fira Sans" panose="020B0604020202020204" charset="0"/>
              </a:rPr>
              <a:t> </a:t>
            </a:r>
            <a:br>
              <a:rPr lang="pt-BR" dirty="0">
                <a:solidFill>
                  <a:schemeClr val="bg1"/>
                </a:solidFill>
                <a:latin typeface="Fira Sans" panose="020B0604020202020204" charset="0"/>
              </a:rPr>
            </a:br>
            <a:r>
              <a:rPr lang="pt-BR" dirty="0">
                <a:solidFill>
                  <a:schemeClr val="bg1"/>
                </a:solidFill>
                <a:latin typeface="Fira Sans" panose="020B0604020202020204" charset="0"/>
              </a:rPr>
              <a:t>BTC. </a:t>
            </a:r>
            <a:r>
              <a:rPr lang="pt-BR" b="1" dirty="0">
                <a:solidFill>
                  <a:schemeClr val="bg1"/>
                </a:solidFill>
                <a:latin typeface="Fira Sans" panose="020B0604020202020204" charset="0"/>
              </a:rPr>
              <a:t>Qual é a diferença entre Adquirente, </a:t>
            </a:r>
            <a:r>
              <a:rPr lang="pt-BR" b="1" dirty="0" err="1">
                <a:solidFill>
                  <a:schemeClr val="bg1"/>
                </a:solidFill>
                <a:latin typeface="Fira Sans" panose="020B0604020202020204" charset="0"/>
              </a:rPr>
              <a:t>Subadquirente</a:t>
            </a:r>
            <a:r>
              <a:rPr lang="pt-BR" b="1" dirty="0">
                <a:solidFill>
                  <a:schemeClr val="bg1"/>
                </a:solidFill>
                <a:latin typeface="Fira Sans" panose="020B0604020202020204" charset="0"/>
              </a:rPr>
              <a:t> e Gateway?</a:t>
            </a:r>
            <a:r>
              <a:rPr lang="pt-BR" dirty="0">
                <a:solidFill>
                  <a:schemeClr val="bg1"/>
                </a:solidFill>
                <a:latin typeface="Fira Sans" panose="020B0604020202020204" charset="0"/>
              </a:rPr>
              <a:t>. YouTube,19/03/2021. Disponível em: https://youtu.be/68I2oktrZoU. Acessado em: 05/02/2023. </a:t>
            </a:r>
          </a:p>
          <a:p>
            <a:endParaRPr lang="pt-BR" dirty="0">
              <a:solidFill>
                <a:schemeClr val="bg1"/>
              </a:solidFill>
              <a:latin typeface="Fira Sans" panose="020B0604020202020204" charset="0"/>
            </a:endParaRPr>
          </a:p>
          <a:p>
            <a:r>
              <a:rPr lang="pt-BR" dirty="0" err="1">
                <a:solidFill>
                  <a:schemeClr val="bg1"/>
                </a:solidFill>
                <a:latin typeface="Fira Sans" panose="020B0604020202020204" charset="0"/>
              </a:rPr>
              <a:t>Comalytics</a:t>
            </a:r>
            <a:r>
              <a:rPr lang="pt-BR" dirty="0">
                <a:solidFill>
                  <a:schemeClr val="bg1"/>
                </a:solidFill>
                <a:latin typeface="Fira Sans" panose="020B0604020202020204" charset="0"/>
              </a:rPr>
              <a:t>. E-commerce: How </a:t>
            </a:r>
            <a:r>
              <a:rPr lang="pt-BR" dirty="0" err="1">
                <a:solidFill>
                  <a:schemeClr val="bg1"/>
                </a:solidFill>
                <a:latin typeface="Fira Sans" panose="020B0604020202020204" charset="0"/>
              </a:rPr>
              <a:t>payment</a:t>
            </a:r>
            <a:r>
              <a:rPr lang="pt-BR" dirty="0">
                <a:solidFill>
                  <a:schemeClr val="bg1"/>
                </a:solidFill>
                <a:latin typeface="Fira Sans" panose="020B0604020202020204" charset="0"/>
              </a:rPr>
              <a:t> gateways </a:t>
            </a:r>
            <a:r>
              <a:rPr lang="pt-BR" dirty="0" err="1">
                <a:solidFill>
                  <a:schemeClr val="bg1"/>
                </a:solidFill>
                <a:latin typeface="Fira Sans" panose="020B0604020202020204" charset="0"/>
              </a:rPr>
              <a:t>work</a:t>
            </a:r>
            <a:r>
              <a:rPr lang="pt-BR" dirty="0">
                <a:solidFill>
                  <a:schemeClr val="bg1"/>
                </a:solidFill>
                <a:latin typeface="Fira Sans" panose="020B0604020202020204" charset="0"/>
              </a:rPr>
              <a:t>.</a:t>
            </a:r>
            <a:r>
              <a:rPr lang="pt-BR" b="1" dirty="0">
                <a:solidFill>
                  <a:schemeClr val="bg1"/>
                </a:solidFill>
                <a:latin typeface="Fira Sans" panose="020B0604020202020204" charset="0"/>
              </a:rPr>
              <a:t> </a:t>
            </a:r>
            <a:r>
              <a:rPr lang="pt-BR" b="1" dirty="0" err="1">
                <a:solidFill>
                  <a:schemeClr val="bg1"/>
                </a:solidFill>
                <a:latin typeface="Fira Sans" panose="020B0604020202020204" charset="0"/>
              </a:rPr>
              <a:t>Comalytics</a:t>
            </a:r>
            <a:r>
              <a:rPr lang="pt-BR" dirty="0">
                <a:solidFill>
                  <a:schemeClr val="bg1"/>
                </a:solidFill>
                <a:latin typeface="Fira Sans" panose="020B0604020202020204" charset="0"/>
              </a:rPr>
              <a:t>,  2020. Disponível em: https://www.comalytics.com/e-commerce-payment-gateways/. Acessado em: 05/02/2023.</a:t>
            </a:r>
          </a:p>
          <a:p>
            <a:br>
              <a:rPr lang="pt-BR" dirty="0">
                <a:solidFill>
                  <a:schemeClr val="bg1"/>
                </a:solidFill>
                <a:latin typeface="Fira Sans" panose="020B0604020202020204" charset="0"/>
              </a:rPr>
            </a:br>
            <a:r>
              <a:rPr lang="pt-BR" dirty="0" err="1">
                <a:solidFill>
                  <a:schemeClr val="bg1"/>
                </a:solidFill>
                <a:latin typeface="Fira Sans" panose="020B0604020202020204" charset="0"/>
              </a:rPr>
              <a:t>Merenna,I</a:t>
            </a:r>
            <a:r>
              <a:rPr lang="pt-BR" dirty="0">
                <a:solidFill>
                  <a:schemeClr val="bg1"/>
                </a:solidFill>
                <a:latin typeface="Fira Sans" panose="020B0604020202020204" charset="0"/>
              </a:rPr>
              <a:t>. O que é Chargeback?. </a:t>
            </a:r>
            <a:r>
              <a:rPr lang="pt-BR" b="1" dirty="0" err="1">
                <a:solidFill>
                  <a:schemeClr val="bg1"/>
                </a:solidFill>
                <a:latin typeface="Fira Sans" panose="020B0604020202020204" charset="0"/>
              </a:rPr>
              <a:t>Raio-x</a:t>
            </a:r>
            <a:r>
              <a:rPr lang="pt-BR" dirty="0">
                <a:solidFill>
                  <a:schemeClr val="bg1"/>
                </a:solidFill>
                <a:latin typeface="Fira Sans" panose="020B0604020202020204" charset="0"/>
              </a:rPr>
              <a:t>, 04/09/2020. Disponível em: https://raiox.com.br/o-que-e-chargeback/. Acessado em: 05/02/2023.</a:t>
            </a:r>
          </a:p>
          <a:p>
            <a:br>
              <a:rPr lang="pt-BR" dirty="0">
                <a:solidFill>
                  <a:schemeClr val="bg1"/>
                </a:solidFill>
                <a:latin typeface="Fira Sans" panose="020B0604020202020204" charset="0"/>
              </a:rPr>
            </a:br>
            <a:r>
              <a:rPr lang="pt-BR" dirty="0">
                <a:solidFill>
                  <a:schemeClr val="bg1"/>
                </a:solidFill>
                <a:latin typeface="Fira Sans" panose="020B0604020202020204" charset="0"/>
              </a:rPr>
              <a:t>Rosa, L. Como funciona uma transação de cartão de crédito. </a:t>
            </a:r>
            <a:r>
              <a:rPr lang="pt-BR" b="1" dirty="0">
                <a:solidFill>
                  <a:schemeClr val="bg1"/>
                </a:solidFill>
                <a:latin typeface="Fira Sans" panose="020B0604020202020204" charset="0"/>
              </a:rPr>
              <a:t>Medium</a:t>
            </a:r>
            <a:r>
              <a:rPr lang="pt-BR" dirty="0">
                <a:solidFill>
                  <a:schemeClr val="bg1"/>
                </a:solidFill>
                <a:latin typeface="Fira Sans" panose="020B0604020202020204" charset="0"/>
              </a:rPr>
              <a:t>, 03/08/2020. Disponível em: https://lucascmrosa.medium.com/sistemas-de-pagamentos-i-cart%C3%B5es-53ece499f9e3. Acessado em: 05/02/2023.</a:t>
            </a:r>
          </a:p>
          <a:p>
            <a:br>
              <a:rPr lang="pt-BR" dirty="0">
                <a:solidFill>
                  <a:schemeClr val="bg1"/>
                </a:solidFill>
                <a:latin typeface="Fira Sans" panose="020B0604020202020204" charset="0"/>
              </a:rPr>
            </a:br>
            <a:endParaRPr lang="en-US" dirty="0">
              <a:solidFill>
                <a:schemeClr val="bg1"/>
              </a:solidFill>
              <a:latin typeface="Fira Sans" panose="020B0604020202020204" charset="0"/>
            </a:endParaRPr>
          </a:p>
        </p:txBody>
      </p:sp>
    </p:spTree>
    <p:extLst>
      <p:ext uri="{BB962C8B-B14F-4D97-AF65-F5344CB8AC3E}">
        <p14:creationId xmlns:p14="http://schemas.microsoft.com/office/powerpoint/2010/main" val="199525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62"/>
          <p:cNvSpPr txBox="1">
            <a:spLocks noGrp="1"/>
          </p:cNvSpPr>
          <p:nvPr>
            <p:ph type="title"/>
          </p:nvPr>
        </p:nvSpPr>
        <p:spPr>
          <a:xfrm>
            <a:off x="713213" y="2040750"/>
            <a:ext cx="3904800" cy="106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Money Flow.</a:t>
            </a:r>
            <a:endParaRPr dirty="0"/>
          </a:p>
        </p:txBody>
      </p:sp>
      <p:sp>
        <p:nvSpPr>
          <p:cNvPr id="334" name="Google Shape;334;p62"/>
          <p:cNvSpPr txBox="1">
            <a:spLocks noGrp="1"/>
          </p:cNvSpPr>
          <p:nvPr>
            <p:ph type="subTitle" idx="1"/>
          </p:nvPr>
        </p:nvSpPr>
        <p:spPr>
          <a:xfrm>
            <a:off x="5025946" y="2040750"/>
            <a:ext cx="3302100" cy="16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Explaning the money flow, the information flow and the role of the main players in the payment industry.</a:t>
            </a:r>
            <a:endParaRPr dirty="0"/>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7323" y="4231325"/>
            <a:ext cx="1982912" cy="1116505"/>
          </a:xfrm>
          <a:prstGeom prst="rect">
            <a:avLst/>
          </a:prstGeom>
        </p:spPr>
      </p:pic>
      <p:pic>
        <p:nvPicPr>
          <p:cNvPr id="5" name="Image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4737" y="0"/>
            <a:ext cx="1726868" cy="17268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773" y="1945689"/>
            <a:ext cx="8467725" cy="1279238"/>
          </a:xfrm>
          <a:prstGeom prst="rect">
            <a:avLst/>
          </a:prstGeom>
        </p:spPr>
      </p:pic>
      <p:sp>
        <p:nvSpPr>
          <p:cNvPr id="9" name="CaixaDeTexto 8"/>
          <p:cNvSpPr txBox="1"/>
          <p:nvPr/>
        </p:nvSpPr>
        <p:spPr>
          <a:xfrm>
            <a:off x="296773" y="2978705"/>
            <a:ext cx="762000" cy="246221"/>
          </a:xfrm>
          <a:prstGeom prst="rect">
            <a:avLst/>
          </a:prstGeom>
          <a:noFill/>
        </p:spPr>
        <p:txBody>
          <a:bodyPr wrap="square" rtlCol="0">
            <a:spAutoFit/>
          </a:bodyPr>
          <a:lstStyle/>
          <a:p>
            <a:r>
              <a:rPr lang="en-US" sz="1000" dirty="0">
                <a:solidFill>
                  <a:schemeClr val="bg1"/>
                </a:solidFill>
              </a:rPr>
              <a:t>Customer</a:t>
            </a:r>
          </a:p>
        </p:txBody>
      </p:sp>
      <p:sp>
        <p:nvSpPr>
          <p:cNvPr id="12" name="CaixaDeTexto 11"/>
          <p:cNvSpPr txBox="1"/>
          <p:nvPr/>
        </p:nvSpPr>
        <p:spPr>
          <a:xfrm>
            <a:off x="2173198" y="3101816"/>
            <a:ext cx="762000" cy="246221"/>
          </a:xfrm>
          <a:prstGeom prst="rect">
            <a:avLst/>
          </a:prstGeom>
          <a:noFill/>
        </p:spPr>
        <p:txBody>
          <a:bodyPr wrap="square" rtlCol="0">
            <a:spAutoFit/>
          </a:bodyPr>
          <a:lstStyle/>
          <a:p>
            <a:r>
              <a:rPr lang="pt-BR" sz="1000" dirty="0">
                <a:solidFill>
                  <a:schemeClr val="bg1"/>
                </a:solidFill>
              </a:rPr>
              <a:t>Merchant</a:t>
            </a:r>
          </a:p>
        </p:txBody>
      </p:sp>
      <p:sp>
        <p:nvSpPr>
          <p:cNvPr id="13" name="CaixaDeTexto 12"/>
          <p:cNvSpPr txBox="1"/>
          <p:nvPr/>
        </p:nvSpPr>
        <p:spPr>
          <a:xfrm>
            <a:off x="3982947" y="3224926"/>
            <a:ext cx="762000" cy="246221"/>
          </a:xfrm>
          <a:prstGeom prst="rect">
            <a:avLst/>
          </a:prstGeom>
          <a:noFill/>
        </p:spPr>
        <p:txBody>
          <a:bodyPr wrap="square" rtlCol="0">
            <a:spAutoFit/>
          </a:bodyPr>
          <a:lstStyle/>
          <a:p>
            <a:r>
              <a:rPr lang="pt-BR" sz="1000" dirty="0" err="1">
                <a:solidFill>
                  <a:schemeClr val="bg1"/>
                </a:solidFill>
              </a:rPr>
              <a:t>Acquirer</a:t>
            </a:r>
            <a:endParaRPr lang="pt-BR" sz="1000" dirty="0">
              <a:solidFill>
                <a:schemeClr val="bg1"/>
              </a:solidFill>
            </a:endParaRPr>
          </a:p>
        </p:txBody>
      </p:sp>
      <p:sp>
        <p:nvSpPr>
          <p:cNvPr id="14" name="CaixaDeTexto 13"/>
          <p:cNvSpPr txBox="1"/>
          <p:nvPr/>
        </p:nvSpPr>
        <p:spPr>
          <a:xfrm>
            <a:off x="5792697" y="2855595"/>
            <a:ext cx="762000" cy="246221"/>
          </a:xfrm>
          <a:prstGeom prst="rect">
            <a:avLst/>
          </a:prstGeom>
          <a:noFill/>
        </p:spPr>
        <p:txBody>
          <a:bodyPr wrap="square" rtlCol="0">
            <a:spAutoFit/>
          </a:bodyPr>
          <a:lstStyle/>
          <a:p>
            <a:r>
              <a:rPr lang="pt-BR" sz="1000" dirty="0">
                <a:solidFill>
                  <a:schemeClr val="bg1"/>
                </a:solidFill>
              </a:rPr>
              <a:t>Brand</a:t>
            </a:r>
          </a:p>
        </p:txBody>
      </p:sp>
      <p:sp>
        <p:nvSpPr>
          <p:cNvPr id="15" name="CaixaDeTexto 14"/>
          <p:cNvSpPr txBox="1"/>
          <p:nvPr/>
        </p:nvSpPr>
        <p:spPr>
          <a:xfrm>
            <a:off x="7931059" y="3040261"/>
            <a:ext cx="1000125" cy="246221"/>
          </a:xfrm>
          <a:prstGeom prst="rect">
            <a:avLst/>
          </a:prstGeom>
          <a:noFill/>
        </p:spPr>
        <p:txBody>
          <a:bodyPr wrap="square" rtlCol="0">
            <a:spAutoFit/>
          </a:bodyPr>
          <a:lstStyle/>
          <a:p>
            <a:r>
              <a:rPr lang="pt-BR" sz="1000" dirty="0" err="1">
                <a:solidFill>
                  <a:schemeClr val="bg1"/>
                </a:solidFill>
              </a:rPr>
              <a:t>Issuer</a:t>
            </a:r>
            <a:r>
              <a:rPr lang="pt-BR" sz="1000" dirty="0">
                <a:solidFill>
                  <a:schemeClr val="bg1"/>
                </a:solidFill>
              </a:rPr>
              <a:t> Bank</a:t>
            </a:r>
          </a:p>
        </p:txBody>
      </p:sp>
      <p:sp>
        <p:nvSpPr>
          <p:cNvPr id="16" name="CaixaDeTexto 15"/>
          <p:cNvSpPr txBox="1"/>
          <p:nvPr/>
        </p:nvSpPr>
        <p:spPr>
          <a:xfrm>
            <a:off x="1075443" y="3040261"/>
            <a:ext cx="762000" cy="246221"/>
          </a:xfrm>
          <a:prstGeom prst="rect">
            <a:avLst/>
          </a:prstGeom>
          <a:noFill/>
        </p:spPr>
        <p:txBody>
          <a:bodyPr wrap="square" rtlCol="0">
            <a:spAutoFit/>
          </a:bodyPr>
          <a:lstStyle/>
          <a:p>
            <a:r>
              <a:rPr lang="pt-BR" sz="1000" dirty="0" err="1">
                <a:solidFill>
                  <a:schemeClr val="bg1"/>
                </a:solidFill>
              </a:rPr>
              <a:t>Card</a:t>
            </a:r>
            <a:endParaRPr lang="pt-BR" sz="1000" dirty="0">
              <a:solidFill>
                <a:schemeClr val="bg1"/>
              </a:solidFill>
            </a:endParaRPr>
          </a:p>
        </p:txBody>
      </p:sp>
      <p:pic>
        <p:nvPicPr>
          <p:cNvPr id="17" name="Imagem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7323" y="4231325"/>
            <a:ext cx="1982912" cy="11165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6" name="Google Shape;406;p66"/>
          <p:cNvSpPr/>
          <p:nvPr/>
        </p:nvSpPr>
        <p:spPr>
          <a:xfrm>
            <a:off x="1053784" y="1570064"/>
            <a:ext cx="560241" cy="546459"/>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Roles</a:t>
            </a:r>
            <a:endParaRPr dirty="0"/>
          </a:p>
        </p:txBody>
      </p:sp>
      <p:sp>
        <p:nvSpPr>
          <p:cNvPr id="408" name="Google Shape;408;p66"/>
          <p:cNvSpPr txBox="1">
            <a:spLocks noGrp="1"/>
          </p:cNvSpPr>
          <p:nvPr>
            <p:ph type="title" idx="2"/>
          </p:nvPr>
        </p:nvSpPr>
        <p:spPr>
          <a:xfrm>
            <a:off x="285723" y="2115492"/>
            <a:ext cx="2012684"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dirty="0"/>
              <a:t>Customer</a:t>
            </a:r>
            <a:endParaRPr sz="1400" dirty="0"/>
          </a:p>
        </p:txBody>
      </p:sp>
      <p:sp>
        <p:nvSpPr>
          <p:cNvPr id="409" name="Google Shape;409;p66"/>
          <p:cNvSpPr txBox="1">
            <a:spLocks noGrp="1"/>
          </p:cNvSpPr>
          <p:nvPr>
            <p:ph type="subTitle" idx="1"/>
          </p:nvPr>
        </p:nvSpPr>
        <p:spPr>
          <a:xfrm>
            <a:off x="2154482" y="2622770"/>
            <a:ext cx="1262218" cy="9701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Merchant are basically someone providing a service.</a:t>
            </a:r>
            <a:endParaRPr sz="1200" dirty="0"/>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495" y="1619926"/>
            <a:ext cx="462815" cy="462815"/>
          </a:xfrm>
          <a:prstGeom prst="rect">
            <a:avLst/>
          </a:prstGeom>
        </p:spPr>
      </p:pic>
      <p:sp>
        <p:nvSpPr>
          <p:cNvPr id="35" name="Google Shape;408;p66"/>
          <p:cNvSpPr txBox="1">
            <a:spLocks noGrp="1"/>
          </p:cNvSpPr>
          <p:nvPr>
            <p:ph type="title" idx="2"/>
          </p:nvPr>
        </p:nvSpPr>
        <p:spPr>
          <a:xfrm>
            <a:off x="1677534" y="2078361"/>
            <a:ext cx="22014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dirty="0"/>
              <a:t>Merchant</a:t>
            </a:r>
            <a:endParaRPr sz="1400" dirty="0"/>
          </a:p>
        </p:txBody>
      </p:sp>
      <p:sp>
        <p:nvSpPr>
          <p:cNvPr id="36" name="Google Shape;409;p66"/>
          <p:cNvSpPr txBox="1">
            <a:spLocks noGrp="1"/>
          </p:cNvSpPr>
          <p:nvPr>
            <p:ph type="subTitle" idx="1"/>
          </p:nvPr>
        </p:nvSpPr>
        <p:spPr>
          <a:xfrm>
            <a:off x="585872" y="2568625"/>
            <a:ext cx="1496063" cy="7735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Our brave customer, who supports business, the one who buys something with a card.</a:t>
            </a:r>
            <a:endParaRPr sz="1200" dirty="0"/>
          </a:p>
        </p:txBody>
      </p:sp>
      <p:pic>
        <p:nvPicPr>
          <p:cNvPr id="7" name="Imagem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1973" y="1721302"/>
            <a:ext cx="285501" cy="285501"/>
          </a:xfrm>
          <a:prstGeom prst="rect">
            <a:avLst/>
          </a:prstGeom>
        </p:spPr>
      </p:pic>
      <p:sp>
        <p:nvSpPr>
          <p:cNvPr id="40" name="Google Shape;408;p66"/>
          <p:cNvSpPr txBox="1">
            <a:spLocks noGrp="1"/>
          </p:cNvSpPr>
          <p:nvPr>
            <p:ph type="title" idx="2"/>
          </p:nvPr>
        </p:nvSpPr>
        <p:spPr>
          <a:xfrm>
            <a:off x="3080733" y="2050828"/>
            <a:ext cx="22014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dirty="0"/>
              <a:t>Acquirer</a:t>
            </a:r>
            <a:endParaRPr sz="1400" dirty="0"/>
          </a:p>
        </p:txBody>
      </p:sp>
      <p:pic>
        <p:nvPicPr>
          <p:cNvPr id="8" name="Imagem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8693" y="1625806"/>
            <a:ext cx="346539" cy="476491"/>
          </a:xfrm>
          <a:prstGeom prst="rect">
            <a:avLst/>
          </a:prstGeom>
        </p:spPr>
      </p:pic>
      <p:sp>
        <p:nvSpPr>
          <p:cNvPr id="42" name="Google Shape;409;p66"/>
          <p:cNvSpPr txBox="1">
            <a:spLocks noGrp="1"/>
          </p:cNvSpPr>
          <p:nvPr>
            <p:ph type="subTitle" idx="1"/>
          </p:nvPr>
        </p:nvSpPr>
        <p:spPr>
          <a:xfrm>
            <a:off x="3339989" y="2555859"/>
            <a:ext cx="1726800" cy="970131"/>
          </a:xfrm>
          <a:prstGeom prst="rect">
            <a:avLst/>
          </a:prstGeom>
        </p:spPr>
        <p:txBody>
          <a:bodyPr spcFirstLastPara="1" wrap="square" lIns="91425" tIns="91425" rIns="91425" bIns="91425" anchor="t" anchorCtr="0">
            <a:noAutofit/>
          </a:bodyPr>
          <a:lstStyle/>
          <a:p>
            <a:pPr marL="0" lvl="0" indent="0"/>
            <a:r>
              <a:rPr lang="en-US" sz="1200" dirty="0">
                <a:latin typeface="Fira Sans" panose="020B0604020202020204" charset="0"/>
                <a:ea typeface="Calibri" panose="020F0502020204030204" pitchFamily="34" charset="0"/>
                <a:cs typeface="Times New Roman" panose="02020603050405020304" pitchFamily="18" charset="0"/>
              </a:rPr>
              <a:t>Responsible for processing payments, meaning that it processes credit card payments on behalf of a merchant, such as </a:t>
            </a:r>
            <a:r>
              <a:rPr lang="en-US" sz="1200" dirty="0" err="1">
                <a:latin typeface="Fira Sans" panose="020B0604020202020204" charset="0"/>
                <a:ea typeface="Calibri" panose="020F0502020204030204" pitchFamily="34" charset="0"/>
                <a:cs typeface="Times New Roman" panose="02020603050405020304" pitchFamily="18" charset="0"/>
              </a:rPr>
              <a:t>InfinitePay</a:t>
            </a:r>
            <a:r>
              <a:rPr lang="en-US" sz="1200" dirty="0">
                <a:latin typeface="Fira Sans" panose="020B0604020202020204" charset="0"/>
                <a:ea typeface="Calibri" panose="020F0502020204030204" pitchFamily="34" charset="0"/>
                <a:cs typeface="Times New Roman" panose="02020603050405020304" pitchFamily="18" charset="0"/>
              </a:rPr>
              <a:t>, Cielo, </a:t>
            </a:r>
            <a:r>
              <a:rPr lang="en-US" sz="1200" dirty="0" err="1">
                <a:latin typeface="Fira Sans" panose="020B0604020202020204" charset="0"/>
                <a:ea typeface="Calibri" panose="020F0502020204030204" pitchFamily="34" charset="0"/>
                <a:cs typeface="Times New Roman" panose="02020603050405020304" pitchFamily="18" charset="0"/>
              </a:rPr>
              <a:t>Rede</a:t>
            </a:r>
            <a:r>
              <a:rPr lang="en-US" sz="1200" dirty="0">
                <a:latin typeface="Fira Sans" panose="020B0604020202020204" charset="0"/>
                <a:ea typeface="Calibri" panose="020F0502020204030204" pitchFamily="34" charset="0"/>
                <a:cs typeface="Times New Roman" panose="02020603050405020304" pitchFamily="18" charset="0"/>
              </a:rPr>
              <a:t>, </a:t>
            </a:r>
            <a:r>
              <a:rPr lang="en-US" sz="1200" dirty="0" err="1">
                <a:latin typeface="Fira Sans" panose="020B0604020202020204" charset="0"/>
                <a:ea typeface="Calibri" panose="020F0502020204030204" pitchFamily="34" charset="0"/>
                <a:cs typeface="Times New Roman" panose="02020603050405020304" pitchFamily="18" charset="0"/>
              </a:rPr>
              <a:t>GetNet</a:t>
            </a:r>
            <a:r>
              <a:rPr lang="en-US" sz="1200" dirty="0">
                <a:latin typeface="Fira Sans" panose="020B0604020202020204" charset="0"/>
                <a:ea typeface="Calibri" panose="020F0502020204030204" pitchFamily="34" charset="0"/>
                <a:cs typeface="Times New Roman" panose="02020603050405020304" pitchFamily="18" charset="0"/>
              </a:rPr>
              <a:t>.</a:t>
            </a:r>
            <a:endParaRPr sz="1200" dirty="0">
              <a:latin typeface="Fira Sans" panose="020B0604020202020204" charset="0"/>
            </a:endParaRPr>
          </a:p>
        </p:txBody>
      </p:sp>
      <p:sp>
        <p:nvSpPr>
          <p:cNvPr id="44" name="Google Shape;406;p66"/>
          <p:cNvSpPr/>
          <p:nvPr/>
        </p:nvSpPr>
        <p:spPr>
          <a:xfrm>
            <a:off x="2434604" y="1590824"/>
            <a:ext cx="560241" cy="546459"/>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06;p66"/>
          <p:cNvSpPr/>
          <p:nvPr/>
        </p:nvSpPr>
        <p:spPr>
          <a:xfrm>
            <a:off x="3876469" y="1601547"/>
            <a:ext cx="560241" cy="546459"/>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dirty="0"/>
          </a:p>
        </p:txBody>
      </p:sp>
      <p:sp>
        <p:nvSpPr>
          <p:cNvPr id="46" name="Google Shape;406;p66"/>
          <p:cNvSpPr/>
          <p:nvPr/>
        </p:nvSpPr>
        <p:spPr>
          <a:xfrm>
            <a:off x="5492412" y="1597048"/>
            <a:ext cx="560241" cy="546459"/>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Imagem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7279" y="1638798"/>
            <a:ext cx="450506" cy="450506"/>
          </a:xfrm>
          <a:prstGeom prst="rect">
            <a:avLst/>
          </a:prstGeom>
        </p:spPr>
      </p:pic>
      <p:sp>
        <p:nvSpPr>
          <p:cNvPr id="48" name="Google Shape;408;p66"/>
          <p:cNvSpPr txBox="1">
            <a:spLocks noGrp="1"/>
          </p:cNvSpPr>
          <p:nvPr>
            <p:ph type="title" idx="2"/>
          </p:nvPr>
        </p:nvSpPr>
        <p:spPr>
          <a:xfrm>
            <a:off x="4701856" y="2058294"/>
            <a:ext cx="22014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dirty="0"/>
              <a:t>Brand</a:t>
            </a:r>
            <a:endParaRPr sz="1400" dirty="0"/>
          </a:p>
        </p:txBody>
      </p:sp>
      <p:sp>
        <p:nvSpPr>
          <p:cNvPr id="49" name="Google Shape;409;p66"/>
          <p:cNvSpPr txBox="1">
            <a:spLocks noGrp="1"/>
          </p:cNvSpPr>
          <p:nvPr>
            <p:ph type="subTitle" idx="1"/>
          </p:nvPr>
        </p:nvSpPr>
        <p:spPr>
          <a:xfrm>
            <a:off x="5072250" y="2579972"/>
            <a:ext cx="1726800" cy="970131"/>
          </a:xfrm>
          <a:prstGeom prst="rect">
            <a:avLst/>
          </a:prstGeom>
        </p:spPr>
        <p:txBody>
          <a:bodyPr spcFirstLastPara="1" wrap="square" lIns="91425" tIns="91425" rIns="91425" bIns="91425" anchor="t" anchorCtr="0">
            <a:noAutofit/>
          </a:bodyPr>
          <a:lstStyle/>
          <a:p>
            <a:pPr marL="0" lvl="0" indent="0"/>
            <a:r>
              <a:rPr lang="pt-BR" sz="1200" dirty="0" err="1"/>
              <a:t>Card</a:t>
            </a:r>
            <a:r>
              <a:rPr lang="pt-BR" sz="1200" dirty="0"/>
              <a:t> </a:t>
            </a:r>
            <a:r>
              <a:rPr lang="pt-BR" sz="1200" dirty="0" err="1"/>
              <a:t>brands</a:t>
            </a:r>
            <a:r>
              <a:rPr lang="pt-BR" sz="1200" dirty="0"/>
              <a:t> are </a:t>
            </a:r>
            <a:r>
              <a:rPr lang="pt-BR" sz="1200" dirty="0" err="1"/>
              <a:t>company</a:t>
            </a:r>
            <a:r>
              <a:rPr lang="pt-BR" sz="1200" dirty="0"/>
              <a:t> </a:t>
            </a:r>
            <a:r>
              <a:rPr lang="pt-BR" sz="1200" dirty="0" err="1"/>
              <a:t>responsible</a:t>
            </a:r>
            <a:r>
              <a:rPr lang="pt-BR" sz="1200" dirty="0"/>
              <a:t> for </a:t>
            </a:r>
            <a:r>
              <a:rPr lang="pt-BR" sz="1200" dirty="0" err="1"/>
              <a:t>defining</a:t>
            </a:r>
            <a:r>
              <a:rPr lang="pt-BR" sz="1200" dirty="0"/>
              <a:t> </a:t>
            </a:r>
            <a:r>
              <a:rPr lang="pt-BR" sz="1200" dirty="0" err="1"/>
              <a:t>the</a:t>
            </a:r>
            <a:r>
              <a:rPr lang="pt-BR" sz="1200" dirty="0"/>
              <a:t> business </a:t>
            </a:r>
            <a:r>
              <a:rPr lang="pt-BR" sz="1200" dirty="0" err="1"/>
              <a:t>rules</a:t>
            </a:r>
            <a:r>
              <a:rPr lang="pt-BR" sz="1200" dirty="0"/>
              <a:t> for </a:t>
            </a:r>
            <a:r>
              <a:rPr lang="pt-BR" sz="1200" dirty="0" err="1"/>
              <a:t>purchases</a:t>
            </a:r>
            <a:r>
              <a:rPr lang="pt-BR" sz="1200" dirty="0"/>
              <a:t>, </a:t>
            </a:r>
            <a:r>
              <a:rPr lang="pt-BR" sz="1200" dirty="0" err="1"/>
              <a:t>defining</a:t>
            </a:r>
            <a:r>
              <a:rPr lang="pt-BR" sz="1200" dirty="0"/>
              <a:t> standards for </a:t>
            </a:r>
            <a:r>
              <a:rPr lang="pt-BR" sz="1200" dirty="0" err="1"/>
              <a:t>the</a:t>
            </a:r>
            <a:r>
              <a:rPr lang="pt-BR" sz="1200" dirty="0"/>
              <a:t> </a:t>
            </a:r>
            <a:r>
              <a:rPr lang="pt-BR" sz="1200" dirty="0" err="1"/>
              <a:t>whole</a:t>
            </a:r>
            <a:r>
              <a:rPr lang="pt-BR" sz="1200" dirty="0"/>
              <a:t> </a:t>
            </a:r>
            <a:r>
              <a:rPr lang="pt-BR" sz="1200" dirty="0" err="1"/>
              <a:t>industry</a:t>
            </a:r>
            <a:r>
              <a:rPr lang="pt-BR" sz="1200" dirty="0"/>
              <a:t>.</a:t>
            </a:r>
            <a:endParaRPr sz="1200" dirty="0"/>
          </a:p>
        </p:txBody>
      </p:sp>
      <p:sp>
        <p:nvSpPr>
          <p:cNvPr id="50" name="Google Shape;406;p66"/>
          <p:cNvSpPr/>
          <p:nvPr/>
        </p:nvSpPr>
        <p:spPr>
          <a:xfrm>
            <a:off x="7479824" y="1588916"/>
            <a:ext cx="560241" cy="546459"/>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dirty="0"/>
          </a:p>
        </p:txBody>
      </p:sp>
      <p:sp>
        <p:nvSpPr>
          <p:cNvPr id="51" name="Google Shape;408;p66"/>
          <p:cNvSpPr txBox="1">
            <a:spLocks noGrp="1"/>
          </p:cNvSpPr>
          <p:nvPr>
            <p:ph type="title" idx="2"/>
          </p:nvPr>
        </p:nvSpPr>
        <p:spPr>
          <a:xfrm>
            <a:off x="6734613" y="2041334"/>
            <a:ext cx="22014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dirty="0"/>
              <a:t>Issuer Bank</a:t>
            </a:r>
            <a:endParaRPr sz="1400" dirty="0"/>
          </a:p>
        </p:txBody>
      </p:sp>
      <p:pic>
        <p:nvPicPr>
          <p:cNvPr id="10" name="Imagem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6623" y="1675959"/>
            <a:ext cx="382335" cy="382335"/>
          </a:xfrm>
          <a:prstGeom prst="rect">
            <a:avLst/>
          </a:prstGeom>
        </p:spPr>
      </p:pic>
      <p:sp>
        <p:nvSpPr>
          <p:cNvPr id="53" name="Google Shape;409;p66"/>
          <p:cNvSpPr txBox="1">
            <a:spLocks noGrp="1"/>
          </p:cNvSpPr>
          <p:nvPr>
            <p:ph type="subTitle" idx="1"/>
          </p:nvPr>
        </p:nvSpPr>
        <p:spPr>
          <a:xfrm>
            <a:off x="6971913" y="2520606"/>
            <a:ext cx="1726800" cy="970131"/>
          </a:xfrm>
          <a:prstGeom prst="rect">
            <a:avLst/>
          </a:prstGeom>
        </p:spPr>
        <p:txBody>
          <a:bodyPr spcFirstLastPara="1" wrap="square" lIns="91425" tIns="91425" rIns="91425" bIns="91425" anchor="t" anchorCtr="0">
            <a:noAutofit/>
          </a:bodyPr>
          <a:lstStyle/>
          <a:p>
            <a:pPr marL="0" lvl="0" indent="0"/>
            <a:r>
              <a:rPr lang="pt-BR" sz="1200" dirty="0"/>
              <a:t>The </a:t>
            </a:r>
            <a:r>
              <a:rPr lang="pt-BR" sz="1200" dirty="0" err="1"/>
              <a:t>one</a:t>
            </a:r>
            <a:r>
              <a:rPr lang="pt-BR" sz="1200" dirty="0"/>
              <a:t> </a:t>
            </a:r>
            <a:r>
              <a:rPr lang="pt-BR" sz="1200" dirty="0" err="1"/>
              <a:t>who</a:t>
            </a:r>
            <a:r>
              <a:rPr lang="pt-BR" sz="1200" dirty="0"/>
              <a:t> </a:t>
            </a:r>
            <a:r>
              <a:rPr lang="pt-BR" sz="1200" dirty="0" err="1"/>
              <a:t>isuues</a:t>
            </a:r>
            <a:r>
              <a:rPr lang="pt-BR" sz="1200" dirty="0"/>
              <a:t> </a:t>
            </a:r>
            <a:r>
              <a:rPr lang="pt-BR" sz="1200" dirty="0" err="1"/>
              <a:t>the</a:t>
            </a:r>
            <a:r>
              <a:rPr lang="pt-BR" sz="1200" dirty="0"/>
              <a:t> </a:t>
            </a:r>
            <a:r>
              <a:rPr lang="pt-BR" sz="1200" dirty="0" err="1"/>
              <a:t>card</a:t>
            </a:r>
            <a:r>
              <a:rPr lang="pt-BR" sz="1200" dirty="0"/>
              <a:t> for </a:t>
            </a:r>
            <a:r>
              <a:rPr lang="pt-BR" sz="1200" dirty="0" err="1"/>
              <a:t>the</a:t>
            </a:r>
            <a:r>
              <a:rPr lang="pt-BR" sz="1200" dirty="0"/>
              <a:t> </a:t>
            </a:r>
            <a:r>
              <a:rPr lang="pt-BR" sz="1200" dirty="0" err="1"/>
              <a:t>costumer</a:t>
            </a:r>
            <a:r>
              <a:rPr lang="pt-BR" sz="1200" dirty="0"/>
              <a:t>, </a:t>
            </a:r>
            <a:r>
              <a:rPr lang="pt-BR" sz="1200" dirty="0" err="1"/>
              <a:t>who</a:t>
            </a:r>
            <a:r>
              <a:rPr lang="pt-BR" sz="1200" dirty="0"/>
              <a:t> </a:t>
            </a:r>
            <a:r>
              <a:rPr lang="pt-BR" sz="1200" dirty="0" err="1"/>
              <a:t>approves</a:t>
            </a:r>
            <a:r>
              <a:rPr lang="pt-BR" sz="1200" dirty="0"/>
              <a:t> or </a:t>
            </a:r>
            <a:r>
              <a:rPr lang="pt-BR" sz="1200" dirty="0" err="1"/>
              <a:t>deny</a:t>
            </a:r>
            <a:r>
              <a:rPr lang="pt-BR" sz="1200" dirty="0"/>
              <a:t> a </a:t>
            </a:r>
            <a:r>
              <a:rPr lang="pt-BR" sz="1200" dirty="0" err="1"/>
              <a:t>purchase</a:t>
            </a:r>
            <a:r>
              <a:rPr lang="pt-BR" sz="1200" dirty="0"/>
              <a:t>, </a:t>
            </a:r>
            <a:r>
              <a:rPr lang="pt-BR" sz="1200" dirty="0" err="1"/>
              <a:t>depending</a:t>
            </a:r>
            <a:r>
              <a:rPr lang="pt-BR" sz="1200" dirty="0"/>
              <a:t> </a:t>
            </a:r>
            <a:r>
              <a:rPr lang="pt-BR" sz="1200" dirty="0" err="1"/>
              <a:t>on</a:t>
            </a:r>
            <a:r>
              <a:rPr lang="pt-BR" sz="1200" dirty="0"/>
              <a:t> </a:t>
            </a:r>
            <a:r>
              <a:rPr lang="pt-BR" sz="1200" dirty="0" err="1"/>
              <a:t>available</a:t>
            </a:r>
            <a:r>
              <a:rPr lang="pt-BR" sz="1200" dirty="0"/>
              <a:t> </a:t>
            </a:r>
            <a:r>
              <a:rPr lang="pt-BR" sz="1200" dirty="0" err="1"/>
              <a:t>credit</a:t>
            </a:r>
            <a:r>
              <a:rPr lang="pt-BR" sz="1200" dirty="0"/>
              <a:t> or </a:t>
            </a:r>
            <a:r>
              <a:rPr lang="pt-BR" sz="1200" dirty="0" err="1"/>
              <a:t>available</a:t>
            </a:r>
            <a:r>
              <a:rPr lang="pt-BR" sz="1200" dirty="0"/>
              <a:t> </a:t>
            </a:r>
            <a:r>
              <a:rPr lang="pt-BR" sz="1200" dirty="0" err="1"/>
              <a:t>monetary</a:t>
            </a:r>
            <a:r>
              <a:rPr lang="pt-BR" sz="1200" dirty="0"/>
              <a:t> </a:t>
            </a:r>
            <a:r>
              <a:rPr lang="pt-BR" sz="1200" dirty="0" err="1"/>
              <a:t>resources</a:t>
            </a:r>
            <a:endParaRPr sz="1200" dirty="0"/>
          </a:p>
        </p:txBody>
      </p:sp>
      <p:pic>
        <p:nvPicPr>
          <p:cNvPr id="54" name="Imagem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87323" y="4231325"/>
            <a:ext cx="1982912" cy="11165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62"/>
          <p:cNvSpPr txBox="1">
            <a:spLocks noGrp="1"/>
          </p:cNvSpPr>
          <p:nvPr>
            <p:ph type="title"/>
          </p:nvPr>
        </p:nvSpPr>
        <p:spPr>
          <a:xfrm>
            <a:off x="722738" y="2574150"/>
            <a:ext cx="3904800" cy="106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There’s not only Acquirer…</a:t>
            </a:r>
            <a:endParaRPr dirty="0"/>
          </a:p>
        </p:txBody>
      </p:sp>
      <p:sp>
        <p:nvSpPr>
          <p:cNvPr id="334" name="Google Shape;334;p62"/>
          <p:cNvSpPr txBox="1">
            <a:spLocks noGrp="1"/>
          </p:cNvSpPr>
          <p:nvPr>
            <p:ph type="subTitle" idx="1"/>
          </p:nvPr>
        </p:nvSpPr>
        <p:spPr>
          <a:xfrm>
            <a:off x="5025946" y="2040750"/>
            <a:ext cx="3302100" cy="16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Explaning the difference between acquirer, sub-acquierer and payment gateway</a:t>
            </a:r>
            <a:endParaRPr dirty="0"/>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7323" y="4231325"/>
            <a:ext cx="1982912" cy="1116505"/>
          </a:xfrm>
          <a:prstGeom prst="rect">
            <a:avLst/>
          </a:prstGeom>
        </p:spPr>
      </p:pic>
      <p:pic>
        <p:nvPicPr>
          <p:cNvPr id="5" name="Image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4737" y="0"/>
            <a:ext cx="1726868" cy="1726868"/>
          </a:xfrm>
          <a:prstGeom prst="rect">
            <a:avLst/>
          </a:prstGeom>
        </p:spPr>
      </p:pic>
    </p:spTree>
    <p:extLst>
      <p:ext uri="{BB962C8B-B14F-4D97-AF65-F5344CB8AC3E}">
        <p14:creationId xmlns:p14="http://schemas.microsoft.com/office/powerpoint/2010/main" val="185957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61"/>
          <p:cNvSpPr txBox="1">
            <a:spLocks noGrp="1"/>
          </p:cNvSpPr>
          <p:nvPr>
            <p:ph type="title"/>
          </p:nvPr>
        </p:nvSpPr>
        <p:spPr>
          <a:xfrm>
            <a:off x="771840" y="331426"/>
            <a:ext cx="7500675" cy="63228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Acquirer, Sub-Acquirer and Gateway</a:t>
            </a:r>
            <a:endParaRPr sz="3200" dirty="0"/>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46" y="2564416"/>
            <a:ext cx="1406624" cy="1934108"/>
          </a:xfrm>
          <a:prstGeom prst="rect">
            <a:avLst/>
          </a:prstGeom>
        </p:spPr>
      </p:pic>
      <p:sp>
        <p:nvSpPr>
          <p:cNvPr id="8" name="Google Shape;409;p66"/>
          <p:cNvSpPr txBox="1">
            <a:spLocks/>
          </p:cNvSpPr>
          <p:nvPr/>
        </p:nvSpPr>
        <p:spPr>
          <a:xfrm>
            <a:off x="195208" y="1499312"/>
            <a:ext cx="2229492" cy="7735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1pPr>
            <a:lvl2pPr marL="914400" marR="0" lvl="1"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2pPr>
            <a:lvl3pPr marL="1371600" marR="0" lvl="2"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3pPr>
            <a:lvl4pPr marL="1828800" marR="0" lvl="3"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4pPr>
            <a:lvl5pPr marL="2286000" marR="0" lvl="4"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5pPr>
            <a:lvl6pPr marL="2743200" marR="0" lvl="5"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6pPr>
            <a:lvl7pPr marL="3200400" marR="0" lvl="6"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7pPr>
            <a:lvl8pPr marL="3657600" marR="0" lvl="7"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8pPr>
            <a:lvl9pPr marL="4114800" marR="0" lvl="8"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9pPr>
          </a:lstStyle>
          <a:p>
            <a:pPr marL="0" indent="0"/>
            <a:r>
              <a:rPr lang="en-US" sz="1200" dirty="0"/>
              <a:t>Acquirers are responsible for providing the communication between merchants, Brands and issuer Bank.</a:t>
            </a:r>
          </a:p>
        </p:txBody>
      </p:sp>
      <p:sp>
        <p:nvSpPr>
          <p:cNvPr id="10" name="Google Shape;409;p66"/>
          <p:cNvSpPr txBox="1">
            <a:spLocks/>
          </p:cNvSpPr>
          <p:nvPr/>
        </p:nvSpPr>
        <p:spPr>
          <a:xfrm>
            <a:off x="2818159" y="1495949"/>
            <a:ext cx="2981217" cy="7735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1pPr>
            <a:lvl2pPr marL="914400" marR="0" lvl="1"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2pPr>
            <a:lvl3pPr marL="1371600" marR="0" lvl="2"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3pPr>
            <a:lvl4pPr marL="1828800" marR="0" lvl="3"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4pPr>
            <a:lvl5pPr marL="2286000" marR="0" lvl="4"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5pPr>
            <a:lvl6pPr marL="2743200" marR="0" lvl="5"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6pPr>
            <a:lvl7pPr marL="3200400" marR="0" lvl="6"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7pPr>
            <a:lvl8pPr marL="3657600" marR="0" lvl="7"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8pPr>
            <a:lvl9pPr marL="4114800" marR="0" lvl="8"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9pPr>
          </a:lstStyle>
          <a:p>
            <a:pPr marL="0" indent="0"/>
            <a:r>
              <a:rPr lang="en-US" sz="1200" dirty="0"/>
              <a:t>Sub-Acquirers are responsible for Intermedium the payment between the merchants and the acquirers, who’s responsible for contacting the issuer bank. Gateway are already integrated.</a:t>
            </a:r>
          </a:p>
        </p:txBody>
      </p:sp>
      <p:pic>
        <p:nvPicPr>
          <p:cNvPr id="4" name="Image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3005" y="2944986"/>
            <a:ext cx="1172966" cy="1172966"/>
          </a:xfrm>
          <a:prstGeom prst="rect">
            <a:avLst/>
          </a:prstGeom>
        </p:spPr>
      </p:pic>
      <p:sp>
        <p:nvSpPr>
          <p:cNvPr id="9" name="Google Shape;409;p66"/>
          <p:cNvSpPr txBox="1">
            <a:spLocks/>
          </p:cNvSpPr>
          <p:nvPr/>
        </p:nvSpPr>
        <p:spPr>
          <a:xfrm>
            <a:off x="5896714" y="1502669"/>
            <a:ext cx="2981217" cy="13372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1pPr>
            <a:lvl2pPr marL="914400" marR="0" lvl="1"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2pPr>
            <a:lvl3pPr marL="1371600" marR="0" lvl="2"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3pPr>
            <a:lvl4pPr marL="1828800" marR="0" lvl="3"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4pPr>
            <a:lvl5pPr marL="2286000" marR="0" lvl="4"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5pPr>
            <a:lvl6pPr marL="2743200" marR="0" lvl="5"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6pPr>
            <a:lvl7pPr marL="3200400" marR="0" lvl="6"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7pPr>
            <a:lvl8pPr marL="3657600" marR="0" lvl="7"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8pPr>
            <a:lvl9pPr marL="4114800" marR="0" lvl="8" indent="-330200" algn="ctr" rtl="0">
              <a:lnSpc>
                <a:spcPct val="100000"/>
              </a:lnSpc>
              <a:spcBef>
                <a:spcPts val="0"/>
              </a:spcBef>
              <a:spcAft>
                <a:spcPts val="0"/>
              </a:spcAft>
              <a:buClr>
                <a:schemeClr val="lt1"/>
              </a:buClr>
              <a:buSzPts val="1600"/>
              <a:buFont typeface="Fira Sans"/>
              <a:buNone/>
              <a:defRPr sz="1600" b="0" i="0" u="none" strike="noStrike" cap="none">
                <a:solidFill>
                  <a:schemeClr val="lt1"/>
                </a:solidFill>
                <a:latin typeface="Fira Sans"/>
                <a:ea typeface="Fira Sans"/>
                <a:cs typeface="Fira Sans"/>
                <a:sym typeface="Fira Sans"/>
              </a:defRPr>
            </a:lvl9pPr>
          </a:lstStyle>
          <a:p>
            <a:pPr marL="0" indent="0"/>
            <a:r>
              <a:rPr lang="en-US" sz="1200" dirty="0"/>
              <a:t>Gateway transport information between acquires, merchants and issuer bank, grant the costumer data security, during an online purchase flow, totally customized. It can be integrated with multiple acquires and anti-fraud systems.</a:t>
            </a:r>
          </a:p>
        </p:txBody>
      </p:sp>
      <p:pic>
        <p:nvPicPr>
          <p:cNvPr id="5" name="Imagem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2431" y="2871947"/>
            <a:ext cx="1319045" cy="1319045"/>
          </a:xfrm>
          <a:prstGeom prst="rect">
            <a:avLst/>
          </a:prstGeom>
        </p:spPr>
      </p:pic>
      <p:pic>
        <p:nvPicPr>
          <p:cNvPr id="7" name="Imagem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4822" y="3110298"/>
            <a:ext cx="1070899" cy="425379"/>
          </a:xfrm>
          <a:prstGeom prst="rect">
            <a:avLst/>
          </a:prstGeom>
        </p:spPr>
      </p:pic>
      <p:pic>
        <p:nvPicPr>
          <p:cNvPr id="11" name="Imagem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5970" y="2437680"/>
            <a:ext cx="1539553" cy="2187580"/>
          </a:xfrm>
          <a:prstGeom prst="rect">
            <a:avLst/>
          </a:prstGeom>
        </p:spPr>
      </p:pic>
      <p:pic>
        <p:nvPicPr>
          <p:cNvPr id="13" name="Imagem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9317" y="2460236"/>
            <a:ext cx="1212911" cy="1558449"/>
          </a:xfrm>
          <a:prstGeom prst="rect">
            <a:avLst/>
          </a:prstGeom>
        </p:spPr>
      </p:pic>
      <p:pic>
        <p:nvPicPr>
          <p:cNvPr id="17" name="Imagem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87323" y="4231325"/>
            <a:ext cx="1982912" cy="1116505"/>
          </a:xfrm>
          <a:prstGeom prst="rect">
            <a:avLst/>
          </a:prstGeom>
        </p:spPr>
      </p:pic>
      <p:sp>
        <p:nvSpPr>
          <p:cNvPr id="14" name="Retângulo 13"/>
          <p:cNvSpPr/>
          <p:nvPr/>
        </p:nvSpPr>
        <p:spPr>
          <a:xfrm>
            <a:off x="774390" y="1074555"/>
            <a:ext cx="1071127" cy="307777"/>
          </a:xfrm>
          <a:prstGeom prst="rect">
            <a:avLst/>
          </a:prstGeom>
        </p:spPr>
        <p:txBody>
          <a:bodyPr wrap="none">
            <a:spAutoFit/>
          </a:bodyPr>
          <a:lstStyle/>
          <a:p>
            <a:r>
              <a:rPr lang="en-US" b="1" dirty="0">
                <a:solidFill>
                  <a:schemeClr val="bg1"/>
                </a:solidFill>
              </a:rPr>
              <a:t>Acquirers </a:t>
            </a:r>
            <a:endParaRPr lang="pt-BR" b="1" dirty="0">
              <a:solidFill>
                <a:schemeClr val="bg1"/>
              </a:solidFill>
            </a:endParaRPr>
          </a:p>
        </p:txBody>
      </p:sp>
      <p:sp>
        <p:nvSpPr>
          <p:cNvPr id="19" name="Retângulo 18"/>
          <p:cNvSpPr/>
          <p:nvPr/>
        </p:nvSpPr>
        <p:spPr>
          <a:xfrm>
            <a:off x="3514318" y="1074555"/>
            <a:ext cx="1418978" cy="307777"/>
          </a:xfrm>
          <a:prstGeom prst="rect">
            <a:avLst/>
          </a:prstGeom>
        </p:spPr>
        <p:txBody>
          <a:bodyPr wrap="none">
            <a:spAutoFit/>
          </a:bodyPr>
          <a:lstStyle/>
          <a:p>
            <a:r>
              <a:rPr lang="en-US" b="1" dirty="0">
                <a:solidFill>
                  <a:schemeClr val="bg1"/>
                </a:solidFill>
              </a:rPr>
              <a:t>Sub-Acquirers</a:t>
            </a:r>
            <a:endParaRPr lang="pt-BR" b="1" dirty="0">
              <a:solidFill>
                <a:schemeClr val="bg1"/>
              </a:solidFill>
            </a:endParaRPr>
          </a:p>
        </p:txBody>
      </p:sp>
      <p:sp>
        <p:nvSpPr>
          <p:cNvPr id="20" name="Retângulo 19"/>
          <p:cNvSpPr/>
          <p:nvPr/>
        </p:nvSpPr>
        <p:spPr>
          <a:xfrm>
            <a:off x="6891834" y="1074555"/>
            <a:ext cx="920445" cy="307777"/>
          </a:xfrm>
          <a:prstGeom prst="rect">
            <a:avLst/>
          </a:prstGeom>
        </p:spPr>
        <p:txBody>
          <a:bodyPr wrap="none">
            <a:spAutoFit/>
          </a:bodyPr>
          <a:lstStyle/>
          <a:p>
            <a:r>
              <a:rPr lang="en-US" b="1" dirty="0">
                <a:solidFill>
                  <a:schemeClr val="bg1"/>
                </a:solidFill>
              </a:rPr>
              <a:t>Gateway</a:t>
            </a:r>
            <a:endParaRPr lang="pt-BR" b="1" dirty="0">
              <a:solidFill>
                <a:schemeClr val="bg1"/>
              </a:solidFill>
            </a:endParaRPr>
          </a:p>
        </p:txBody>
      </p:sp>
      <p:pic>
        <p:nvPicPr>
          <p:cNvPr id="18" name="Imagem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42578" y="3888106"/>
            <a:ext cx="1465357" cy="473799"/>
          </a:xfrm>
          <a:prstGeom prst="rect">
            <a:avLst/>
          </a:prstGeom>
        </p:spPr>
      </p:pic>
    </p:spTree>
    <p:extLst>
      <p:ext uri="{BB962C8B-B14F-4D97-AF65-F5344CB8AC3E}">
        <p14:creationId xmlns:p14="http://schemas.microsoft.com/office/powerpoint/2010/main" val="136500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9" name="CaixaDeTexto 8"/>
          <p:cNvSpPr txBox="1"/>
          <p:nvPr/>
        </p:nvSpPr>
        <p:spPr>
          <a:xfrm>
            <a:off x="287729" y="2987564"/>
            <a:ext cx="762000" cy="246221"/>
          </a:xfrm>
          <a:prstGeom prst="rect">
            <a:avLst/>
          </a:prstGeom>
          <a:noFill/>
        </p:spPr>
        <p:txBody>
          <a:bodyPr wrap="square" rtlCol="0">
            <a:spAutoFit/>
          </a:bodyPr>
          <a:lstStyle/>
          <a:p>
            <a:r>
              <a:rPr lang="en-US" sz="1000" dirty="0">
                <a:solidFill>
                  <a:schemeClr val="bg1"/>
                </a:solidFill>
              </a:rPr>
              <a:t>Customer</a:t>
            </a:r>
          </a:p>
        </p:txBody>
      </p:sp>
      <p:sp>
        <p:nvSpPr>
          <p:cNvPr id="12" name="CaixaDeTexto 11"/>
          <p:cNvSpPr txBox="1"/>
          <p:nvPr/>
        </p:nvSpPr>
        <p:spPr>
          <a:xfrm>
            <a:off x="8161959" y="2946725"/>
            <a:ext cx="719297" cy="400110"/>
          </a:xfrm>
          <a:prstGeom prst="rect">
            <a:avLst/>
          </a:prstGeom>
          <a:noFill/>
        </p:spPr>
        <p:txBody>
          <a:bodyPr wrap="square" rtlCol="0">
            <a:spAutoFit/>
          </a:bodyPr>
          <a:lstStyle/>
          <a:p>
            <a:r>
              <a:rPr lang="pt-BR" sz="1000" dirty="0">
                <a:solidFill>
                  <a:schemeClr val="bg1"/>
                </a:solidFill>
              </a:rPr>
              <a:t>Merchant </a:t>
            </a:r>
            <a:r>
              <a:rPr lang="pt-BR" sz="1000" dirty="0" err="1">
                <a:solidFill>
                  <a:schemeClr val="bg1"/>
                </a:solidFill>
              </a:rPr>
              <a:t>Account</a:t>
            </a:r>
            <a:endParaRPr lang="pt-BR" sz="1000" dirty="0">
              <a:solidFill>
                <a:schemeClr val="bg1"/>
              </a:solidFill>
            </a:endParaRPr>
          </a:p>
        </p:txBody>
      </p:sp>
      <p:sp>
        <p:nvSpPr>
          <p:cNvPr id="13" name="CaixaDeTexto 12"/>
          <p:cNvSpPr txBox="1"/>
          <p:nvPr/>
        </p:nvSpPr>
        <p:spPr>
          <a:xfrm>
            <a:off x="1649352" y="2918532"/>
            <a:ext cx="1055910" cy="246221"/>
          </a:xfrm>
          <a:prstGeom prst="rect">
            <a:avLst/>
          </a:prstGeom>
          <a:noFill/>
        </p:spPr>
        <p:txBody>
          <a:bodyPr wrap="square" rtlCol="0">
            <a:spAutoFit/>
          </a:bodyPr>
          <a:lstStyle/>
          <a:p>
            <a:r>
              <a:rPr lang="pt-BR" sz="1000" dirty="0">
                <a:solidFill>
                  <a:schemeClr val="bg1"/>
                </a:solidFill>
              </a:rPr>
              <a:t>Merchant </a:t>
            </a:r>
            <a:r>
              <a:rPr lang="pt-BR" sz="1000" dirty="0" err="1">
                <a:solidFill>
                  <a:schemeClr val="bg1"/>
                </a:solidFill>
              </a:rPr>
              <a:t>Store</a:t>
            </a:r>
            <a:endParaRPr lang="pt-BR" sz="1000" dirty="0">
              <a:solidFill>
                <a:schemeClr val="bg1"/>
              </a:solidFill>
            </a:endParaRPr>
          </a:p>
        </p:txBody>
      </p:sp>
      <p:sp>
        <p:nvSpPr>
          <p:cNvPr id="14" name="CaixaDeTexto 13"/>
          <p:cNvSpPr txBox="1"/>
          <p:nvPr/>
        </p:nvSpPr>
        <p:spPr>
          <a:xfrm>
            <a:off x="5050500" y="2946724"/>
            <a:ext cx="1330933" cy="246221"/>
          </a:xfrm>
          <a:prstGeom prst="rect">
            <a:avLst/>
          </a:prstGeom>
          <a:noFill/>
        </p:spPr>
        <p:txBody>
          <a:bodyPr wrap="square" rtlCol="0">
            <a:spAutoFit/>
          </a:bodyPr>
          <a:lstStyle/>
          <a:p>
            <a:r>
              <a:rPr lang="pt-BR" sz="1000" dirty="0" err="1">
                <a:solidFill>
                  <a:schemeClr val="bg1"/>
                </a:solidFill>
              </a:rPr>
              <a:t>Payment</a:t>
            </a:r>
            <a:r>
              <a:rPr lang="pt-BR" sz="1000" dirty="0">
                <a:solidFill>
                  <a:schemeClr val="bg1"/>
                </a:solidFill>
              </a:rPr>
              <a:t> Processor</a:t>
            </a:r>
          </a:p>
        </p:txBody>
      </p:sp>
      <p:sp>
        <p:nvSpPr>
          <p:cNvPr id="15" name="CaixaDeTexto 14"/>
          <p:cNvSpPr txBox="1"/>
          <p:nvPr/>
        </p:nvSpPr>
        <p:spPr>
          <a:xfrm>
            <a:off x="6499368" y="2946724"/>
            <a:ext cx="1000125" cy="246221"/>
          </a:xfrm>
          <a:prstGeom prst="rect">
            <a:avLst/>
          </a:prstGeom>
          <a:noFill/>
        </p:spPr>
        <p:txBody>
          <a:bodyPr wrap="square" rtlCol="0">
            <a:spAutoFit/>
          </a:bodyPr>
          <a:lstStyle/>
          <a:p>
            <a:r>
              <a:rPr lang="pt-BR" sz="1000" dirty="0" err="1">
                <a:solidFill>
                  <a:schemeClr val="bg1"/>
                </a:solidFill>
              </a:rPr>
              <a:t>Issuer</a:t>
            </a:r>
            <a:r>
              <a:rPr lang="pt-BR" sz="1000" dirty="0">
                <a:solidFill>
                  <a:schemeClr val="bg1"/>
                </a:solidFill>
              </a:rPr>
              <a:t> Bank</a:t>
            </a:r>
          </a:p>
        </p:txBody>
      </p:sp>
      <p:pic>
        <p:nvPicPr>
          <p:cNvPr id="17" name="Imagem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7323" y="4231325"/>
            <a:ext cx="1982912" cy="1116505"/>
          </a:xfrm>
          <a:prstGeom prst="rect">
            <a:avLst/>
          </a:prstGeom>
        </p:spPr>
      </p:pic>
      <p:pic>
        <p:nvPicPr>
          <p:cNvPr id="3" name="Imagem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499" y="2147216"/>
            <a:ext cx="8513081" cy="841250"/>
          </a:xfrm>
          <a:prstGeom prst="rect">
            <a:avLst/>
          </a:prstGeom>
        </p:spPr>
      </p:pic>
      <p:sp>
        <p:nvSpPr>
          <p:cNvPr id="18" name="CaixaDeTexto 17"/>
          <p:cNvSpPr txBox="1"/>
          <p:nvPr/>
        </p:nvSpPr>
        <p:spPr>
          <a:xfrm>
            <a:off x="3394967" y="2967596"/>
            <a:ext cx="1259226" cy="246221"/>
          </a:xfrm>
          <a:prstGeom prst="rect">
            <a:avLst/>
          </a:prstGeom>
          <a:noFill/>
        </p:spPr>
        <p:txBody>
          <a:bodyPr wrap="square" rtlCol="0">
            <a:spAutoFit/>
          </a:bodyPr>
          <a:lstStyle/>
          <a:p>
            <a:r>
              <a:rPr lang="pt-BR" sz="1000" dirty="0" err="1">
                <a:solidFill>
                  <a:schemeClr val="bg1"/>
                </a:solidFill>
              </a:rPr>
              <a:t>Payment</a:t>
            </a:r>
            <a:r>
              <a:rPr lang="pt-BR" sz="1000" dirty="0">
                <a:solidFill>
                  <a:schemeClr val="bg1"/>
                </a:solidFill>
              </a:rPr>
              <a:t> gateway</a:t>
            </a:r>
          </a:p>
        </p:txBody>
      </p:sp>
      <p:sp>
        <p:nvSpPr>
          <p:cNvPr id="19" name="Google Shape;327;p61"/>
          <p:cNvSpPr txBox="1">
            <a:spLocks noGrp="1"/>
          </p:cNvSpPr>
          <p:nvPr>
            <p:ph type="title"/>
          </p:nvPr>
        </p:nvSpPr>
        <p:spPr>
          <a:xfrm>
            <a:off x="792701" y="360560"/>
            <a:ext cx="7500675" cy="63228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Payment Gateway Flow.</a:t>
            </a:r>
            <a:endParaRPr sz="3200" dirty="0"/>
          </a:p>
        </p:txBody>
      </p:sp>
    </p:spTree>
    <p:extLst>
      <p:ext uri="{BB962C8B-B14F-4D97-AF65-F5344CB8AC3E}">
        <p14:creationId xmlns:p14="http://schemas.microsoft.com/office/powerpoint/2010/main" val="111895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legant Galaxy Background Breakthrough XL by Slidesgo">
  <a:themeElements>
    <a:clrScheme name="Simple Light">
      <a:dk1>
        <a:srgbClr val="000000"/>
      </a:dk1>
      <a:lt1>
        <a:srgbClr val="FFFFFF"/>
      </a:lt1>
      <a:dk2>
        <a:srgbClr val="682DD3"/>
      </a:dk2>
      <a:lt2>
        <a:srgbClr val="631E7B"/>
      </a:lt2>
      <a:accent1>
        <a:srgbClr val="3A15A2"/>
      </a:accent1>
      <a:accent2>
        <a:srgbClr val="000000"/>
      </a:accent2>
      <a:accent3>
        <a:srgbClr val="FFFFFF"/>
      </a:accent3>
      <a:accent4>
        <a:srgbClr val="682DD3"/>
      </a:accent4>
      <a:accent5>
        <a:srgbClr val="631E7B"/>
      </a:accent5>
      <a:accent6>
        <a:srgbClr val="3A15A2"/>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3663</TotalTime>
  <Words>1573</Words>
  <Application>Microsoft Office PowerPoint</Application>
  <PresentationFormat>Apresentação na tela (16:9)</PresentationFormat>
  <Paragraphs>142</Paragraphs>
  <Slides>34</Slides>
  <Notes>34</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34</vt:i4>
      </vt:variant>
    </vt:vector>
  </HeadingPairs>
  <TitlesOfParts>
    <vt:vector size="39" baseType="lpstr">
      <vt:lpstr>Abril Fatface</vt:lpstr>
      <vt:lpstr>Arial</vt:lpstr>
      <vt:lpstr>Fira Sans</vt:lpstr>
      <vt:lpstr>Wingdings</vt:lpstr>
      <vt:lpstr>Elegant Galaxy Background Breakthrough XL by Slidesgo</vt:lpstr>
      <vt:lpstr>Risk Analyst.</vt:lpstr>
      <vt:lpstr>Agenda</vt:lpstr>
      <vt:lpstr>Understanding the Industry.</vt:lpstr>
      <vt:lpstr>Money Flow.</vt:lpstr>
      <vt:lpstr>Apresentação do PowerPoint</vt:lpstr>
      <vt:lpstr>Roles</vt:lpstr>
      <vt:lpstr>There’s not only Acquirer…</vt:lpstr>
      <vt:lpstr>Acquirer, Sub-Acquirer and Gateway</vt:lpstr>
      <vt:lpstr>Payment Gateway Flow.</vt:lpstr>
      <vt:lpstr>Chargebacks</vt:lpstr>
      <vt:lpstr>Chargeback?</vt:lpstr>
      <vt:lpstr>Solving the Problem</vt:lpstr>
      <vt:lpstr>Real World Problem.</vt:lpstr>
      <vt:lpstr>Problem.</vt:lpstr>
      <vt:lpstr>Case Analysis</vt:lpstr>
      <vt:lpstr>Case Solution.</vt:lpstr>
      <vt:lpstr>Getting Hands Dirty.</vt:lpstr>
      <vt:lpstr>Data Analysis I</vt:lpstr>
      <vt:lpstr>ChargeBack</vt:lpstr>
      <vt:lpstr>Client Device</vt:lpstr>
      <vt:lpstr>Transactions Analysis</vt:lpstr>
      <vt:lpstr>Transactions Analysis</vt:lpstr>
      <vt:lpstr>Transactions [Different Card Number]</vt:lpstr>
      <vt:lpstr>Transactions  [Amount]</vt:lpstr>
      <vt:lpstr>Transactions  [Amount]</vt:lpstr>
      <vt:lpstr>Transactions [Different Card Number]</vt:lpstr>
      <vt:lpstr>Apresentação do PowerPoint</vt:lpstr>
      <vt:lpstr>Data Analysis II</vt:lpstr>
      <vt:lpstr>Possibilities Beyond</vt:lpstr>
      <vt:lpstr>Data Analysis III</vt:lpstr>
      <vt:lpstr>Fraud Prevention</vt:lpstr>
      <vt:lpstr>Conclusions.</vt:lpstr>
      <vt:lpstr>—Carl Sagan</vt:lpstr>
      <vt:lpstr>Referências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Analyst</dc:title>
  <cp:lastModifiedBy>Irina Ferreira</cp:lastModifiedBy>
  <cp:revision>87</cp:revision>
  <dcterms:modified xsi:type="dcterms:W3CDTF">2023-02-06T04:04:08Z</dcterms:modified>
</cp:coreProperties>
</file>